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4"/>
  </p:notesMasterIdLst>
  <p:sldIdLst>
    <p:sldId id="259" r:id="rId2"/>
    <p:sldId id="261" r:id="rId3"/>
    <p:sldId id="300" r:id="rId4"/>
    <p:sldId id="334" r:id="rId5"/>
    <p:sldId id="295" r:id="rId6"/>
    <p:sldId id="319" r:id="rId7"/>
    <p:sldId id="335" r:id="rId8"/>
    <p:sldId id="336" r:id="rId9"/>
    <p:sldId id="340" r:id="rId10"/>
    <p:sldId id="338" r:id="rId11"/>
    <p:sldId id="339" r:id="rId12"/>
    <p:sldId id="292" r:id="rId13"/>
    <p:sldId id="276" r:id="rId14"/>
    <p:sldId id="310" r:id="rId15"/>
    <p:sldId id="309" r:id="rId16"/>
    <p:sldId id="308" r:id="rId17"/>
    <p:sldId id="313" r:id="rId18"/>
    <p:sldId id="303" r:id="rId19"/>
    <p:sldId id="314" r:id="rId20"/>
    <p:sldId id="330" r:id="rId21"/>
    <p:sldId id="332" r:id="rId22"/>
    <p:sldId id="256" r:id="rId23"/>
  </p:sldIdLst>
  <p:sldSz cx="9144000" cy="5143500" type="screen16x9"/>
  <p:notesSz cx="6858000" cy="9144000"/>
  <p:embeddedFontLst>
    <p:embeddedFont>
      <p:font typeface="Tahoma" panose="020B0604030504040204" pitchFamily="34" charset="0"/>
      <p:regular r:id="rId25"/>
      <p:bold r:id="rId26"/>
    </p:embeddedFont>
    <p:embeddedFont>
      <p:font typeface="Calibri" panose="020F0502020204030204" pitchFamily="34" charset="0"/>
      <p:regular r:id="rId27"/>
      <p:bold r:id="rId28"/>
      <p:italic r:id="rId29"/>
      <p:boldItalic r:id="rId30"/>
    </p:embeddedFont>
    <p:embeddedFont>
      <p:font typeface="Montserrat ExtraBold" panose="020B0604020202020204" charset="0"/>
      <p:bold r:id="rId31"/>
      <p:boldItalic r:id="rId32"/>
    </p:embeddedFont>
    <p:embeddedFont>
      <p:font typeface="Montserrat" panose="02000505000000020004" pitchFamily="2" charset="0"/>
      <p:regular r:id="rId33"/>
      <p:bold r:id="rId34"/>
    </p:embeddedFont>
    <p:embeddedFont>
      <p:font typeface="Montserrat Light" panose="00000400000000000000" pitchFamily="2" charset="0"/>
      <p:regular r:id="rId35"/>
    </p:embeddedFont>
    <p:embeddedFont>
      <p:font typeface="Quattrocento Sans" panose="020B0604020202020204" charset="0"/>
      <p:bold r:id="rId36"/>
      <p:italic r:id="rId37"/>
      <p:boldItalic r:id="rId38"/>
    </p:embeddedFont>
    <p:embeddedFont>
      <p:font typeface="MV Boli" panose="02000500030200090000" pitchFamily="2"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FC1"/>
    <a:srgbClr val="EAFFAF"/>
    <a:srgbClr val="CCFF33"/>
    <a:srgbClr val="C52525"/>
    <a:srgbClr val="EF6B12"/>
    <a:srgbClr val="FD8D12"/>
    <a:srgbClr val="D29D00"/>
    <a:srgbClr val="8D7C7C"/>
    <a:srgbClr val="FFD383"/>
    <a:srgbClr val="FFB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F7C126-0FDB-4F87-B36C-774BDA1AF113}">
  <a:tblStyle styleId="{83F7C126-0FDB-4F87-B36C-774BDA1AF11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4" autoAdjust="0"/>
  </p:normalViewPr>
  <p:slideViewPr>
    <p:cSldViewPr snapToGrid="0">
      <p:cViewPr varScale="1">
        <p:scale>
          <a:sx n="63" d="100"/>
          <a:sy n="63" d="100"/>
        </p:scale>
        <p:origin x="72"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ssa\Desktop\ExperimentoAdultos\Resultados%20Adultos\Resultados%20Gradiencia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ssa\Desktop\ExperimentoAdultos\Resultados%20Adultos\Resultados%20Gradienci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dirty="0"/>
              <a:t>Média de aceitabilidade por tipo de ataque e de percepção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Plan2!$F$1</c:f>
              <c:strCache>
                <c:ptCount val="1"/>
                <c:pt idx="0">
                  <c:v>Rating percepção correta</c:v>
                </c:pt>
              </c:strCache>
            </c:strRef>
          </c:tx>
          <c:spPr>
            <a:solidFill>
              <a:schemeClr val="dk1">
                <a:tint val="88500"/>
              </a:schemeClr>
            </a:solidFill>
            <a:ln>
              <a:noFill/>
            </a:ln>
            <a:effectLst/>
          </c:spPr>
          <c:invertIfNegative val="0"/>
          <c:cat>
            <c:strRef>
              <c:f>Plan2!$A$2:$A$16</c:f>
              <c:strCache>
                <c:ptCount val="15"/>
                <c:pt idx="0">
                  <c:v>pr</c:v>
                </c:pt>
                <c:pt idx="1">
                  <c:v>tr</c:v>
                </c:pt>
                <c:pt idx="2">
                  <c:v>br</c:v>
                </c:pt>
                <c:pt idx="3">
                  <c:v>kl</c:v>
                </c:pt>
                <c:pt idx="4">
                  <c:v>gl</c:v>
                </c:pt>
                <c:pt idx="5">
                  <c:v>dr</c:v>
                </c:pt>
                <c:pt idx="6">
                  <c:v>tl</c:v>
                </c:pt>
                <c:pt idx="7">
                  <c:v>dl</c:v>
                </c:pt>
                <c:pt idx="8">
                  <c:v>vl</c:v>
                </c:pt>
                <c:pt idx="9">
                  <c:v>bn</c:v>
                </c:pt>
                <c:pt idx="10">
                  <c:v>xl</c:v>
                </c:pt>
                <c:pt idx="11">
                  <c:v>Sr</c:v>
                </c:pt>
                <c:pt idx="12">
                  <c:v>ft</c:v>
                </c:pt>
                <c:pt idx="13">
                  <c:v>rt</c:v>
                </c:pt>
                <c:pt idx="14">
                  <c:v>lb</c:v>
                </c:pt>
              </c:strCache>
            </c:strRef>
          </c:cat>
          <c:val>
            <c:numRef>
              <c:f>Plan2!$F$2:$F$16</c:f>
              <c:numCache>
                <c:formatCode>General</c:formatCode>
                <c:ptCount val="15"/>
                <c:pt idx="0">
                  <c:v>5.49</c:v>
                </c:pt>
                <c:pt idx="1">
                  <c:v>5.24</c:v>
                </c:pt>
                <c:pt idx="2">
                  <c:v>5.41</c:v>
                </c:pt>
                <c:pt idx="3">
                  <c:v>4.2699999999999996</c:v>
                </c:pt>
                <c:pt idx="4">
                  <c:v>5</c:v>
                </c:pt>
                <c:pt idx="5">
                  <c:v>4.8600000000000003</c:v>
                </c:pt>
                <c:pt idx="6">
                  <c:v>3.33</c:v>
                </c:pt>
                <c:pt idx="7">
                  <c:v>3.85</c:v>
                </c:pt>
                <c:pt idx="8">
                  <c:v>3.88</c:v>
                </c:pt>
                <c:pt idx="9">
                  <c:v>2.4300000000000002</c:v>
                </c:pt>
                <c:pt idx="10">
                  <c:v>1.73</c:v>
                </c:pt>
                <c:pt idx="11">
                  <c:v>2.48</c:v>
                </c:pt>
                <c:pt idx="12">
                  <c:v>2.15</c:v>
                </c:pt>
                <c:pt idx="13">
                  <c:v>1.92</c:v>
                </c:pt>
                <c:pt idx="14">
                  <c:v>1.66</c:v>
                </c:pt>
              </c:numCache>
            </c:numRef>
          </c:val>
        </c:ser>
        <c:ser>
          <c:idx val="1"/>
          <c:order val="1"/>
          <c:tx>
            <c:strRef>
              <c:f>Plan2!$G$1</c:f>
              <c:strCache>
                <c:ptCount val="1"/>
                <c:pt idx="0">
                  <c:v>Rating percepção incorreta</c:v>
                </c:pt>
              </c:strCache>
            </c:strRef>
          </c:tx>
          <c:spPr>
            <a:solidFill>
              <a:schemeClr val="dk1">
                <a:tint val="55000"/>
              </a:schemeClr>
            </a:solidFill>
            <a:ln>
              <a:noFill/>
            </a:ln>
            <a:effectLst/>
          </c:spPr>
          <c:invertIfNegative val="0"/>
          <c:cat>
            <c:strRef>
              <c:f>Plan2!$A$2:$A$16</c:f>
              <c:strCache>
                <c:ptCount val="15"/>
                <c:pt idx="0">
                  <c:v>pr</c:v>
                </c:pt>
                <c:pt idx="1">
                  <c:v>tr</c:v>
                </c:pt>
                <c:pt idx="2">
                  <c:v>br</c:v>
                </c:pt>
                <c:pt idx="3">
                  <c:v>kl</c:v>
                </c:pt>
                <c:pt idx="4">
                  <c:v>gl</c:v>
                </c:pt>
                <c:pt idx="5">
                  <c:v>dr</c:v>
                </c:pt>
                <c:pt idx="6">
                  <c:v>tl</c:v>
                </c:pt>
                <c:pt idx="7">
                  <c:v>dl</c:v>
                </c:pt>
                <c:pt idx="8">
                  <c:v>vl</c:v>
                </c:pt>
                <c:pt idx="9">
                  <c:v>bn</c:v>
                </c:pt>
                <c:pt idx="10">
                  <c:v>xl</c:v>
                </c:pt>
                <c:pt idx="11">
                  <c:v>Sr</c:v>
                </c:pt>
                <c:pt idx="12">
                  <c:v>ft</c:v>
                </c:pt>
                <c:pt idx="13">
                  <c:v>rt</c:v>
                </c:pt>
                <c:pt idx="14">
                  <c:v>lb</c:v>
                </c:pt>
              </c:strCache>
            </c:strRef>
          </c:cat>
          <c:val>
            <c:numRef>
              <c:f>Plan2!$G$2:$G$16</c:f>
              <c:numCache>
                <c:formatCode>General</c:formatCode>
                <c:ptCount val="15"/>
                <c:pt idx="0">
                  <c:v>5.66</c:v>
                </c:pt>
                <c:pt idx="1">
                  <c:v>5.33</c:v>
                </c:pt>
                <c:pt idx="2">
                  <c:v>5.82</c:v>
                </c:pt>
                <c:pt idx="3">
                  <c:v>3.5</c:v>
                </c:pt>
                <c:pt idx="4">
                  <c:v>4.22</c:v>
                </c:pt>
                <c:pt idx="5">
                  <c:v>0</c:v>
                </c:pt>
                <c:pt idx="6">
                  <c:v>3.85</c:v>
                </c:pt>
                <c:pt idx="7">
                  <c:v>4.3499999999999996</c:v>
                </c:pt>
                <c:pt idx="8">
                  <c:v>4.2</c:v>
                </c:pt>
                <c:pt idx="9">
                  <c:v>3.89</c:v>
                </c:pt>
                <c:pt idx="10">
                  <c:v>3.77</c:v>
                </c:pt>
                <c:pt idx="11">
                  <c:v>4.0599999999999996</c:v>
                </c:pt>
                <c:pt idx="12">
                  <c:v>3.65</c:v>
                </c:pt>
                <c:pt idx="13">
                  <c:v>3.35</c:v>
                </c:pt>
                <c:pt idx="14">
                  <c:v>3.24</c:v>
                </c:pt>
              </c:numCache>
            </c:numRef>
          </c:val>
        </c:ser>
        <c:dLbls>
          <c:showLegendKey val="0"/>
          <c:showVal val="0"/>
          <c:showCatName val="0"/>
          <c:showSerName val="0"/>
          <c:showPercent val="0"/>
          <c:showBubbleSize val="0"/>
        </c:dLbls>
        <c:gapWidth val="219"/>
        <c:overlap val="-27"/>
        <c:axId val="301800336"/>
        <c:axId val="301802688"/>
      </c:barChart>
      <c:catAx>
        <c:axId val="30180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301802688"/>
        <c:crosses val="autoZero"/>
        <c:auto val="1"/>
        <c:lblAlgn val="ctr"/>
        <c:lblOffset val="100"/>
        <c:noMultiLvlLbl val="0"/>
      </c:catAx>
      <c:valAx>
        <c:axId val="30180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Rating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01800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dirty="0"/>
              <a:t>Julgamentos</a:t>
            </a:r>
            <a:r>
              <a:rPr lang="pt-BR" sz="1400" baseline="0" dirty="0"/>
              <a:t> de aceitabilidade por combinação segmental</a:t>
            </a:r>
            <a:endParaRPr lang="pt-BR"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stacked"/>
        <c:varyColors val="0"/>
        <c:ser>
          <c:idx val="0"/>
          <c:order val="0"/>
          <c:tx>
            <c:strRef>
              <c:f>Plan3!$C$117</c:f>
              <c:strCache>
                <c:ptCount val="1"/>
                <c:pt idx="0">
                  <c:v>1</c:v>
                </c:pt>
              </c:strCache>
            </c:strRef>
          </c:tx>
          <c:spPr>
            <a:solidFill>
              <a:schemeClr val="dk1">
                <a:tint val="88500"/>
              </a:schemeClr>
            </a:solid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Plan3!$C$118:$C$132</c:f>
              <c:numCache>
                <c:formatCode>0.00</c:formatCode>
                <c:ptCount val="15"/>
                <c:pt idx="0">
                  <c:v>3.278688524590164</c:v>
                </c:pt>
                <c:pt idx="1">
                  <c:v>0.92592592592592582</c:v>
                </c:pt>
                <c:pt idx="2">
                  <c:v>3.7037037037037033</c:v>
                </c:pt>
                <c:pt idx="3">
                  <c:v>6.4</c:v>
                </c:pt>
                <c:pt idx="4">
                  <c:v>3.4482758620689653</c:v>
                </c:pt>
                <c:pt idx="5">
                  <c:v>3.4188034188034191</c:v>
                </c:pt>
                <c:pt idx="6">
                  <c:v>13.445378151260504</c:v>
                </c:pt>
                <c:pt idx="7">
                  <c:v>2.083333333333333</c:v>
                </c:pt>
                <c:pt idx="8">
                  <c:v>12.244897959183673</c:v>
                </c:pt>
                <c:pt idx="9">
                  <c:v>43.01075268817204</c:v>
                </c:pt>
                <c:pt idx="10">
                  <c:v>43.01075268817204</c:v>
                </c:pt>
                <c:pt idx="11">
                  <c:v>59.523809523809526</c:v>
                </c:pt>
                <c:pt idx="12">
                  <c:v>51.063829787234042</c:v>
                </c:pt>
                <c:pt idx="13">
                  <c:v>59.016393442622949</c:v>
                </c:pt>
                <c:pt idx="14">
                  <c:v>67.1875</c:v>
                </c:pt>
              </c:numCache>
            </c:numRef>
          </c:val>
        </c:ser>
        <c:ser>
          <c:idx val="1"/>
          <c:order val="1"/>
          <c:tx>
            <c:strRef>
              <c:f>Plan3!$D$117</c:f>
              <c:strCache>
                <c:ptCount val="1"/>
                <c:pt idx="0">
                  <c:v>2</c:v>
                </c:pt>
              </c:strCache>
            </c:strRef>
          </c:tx>
          <c:spPr>
            <a:solidFill>
              <a:schemeClr val="dk1">
                <a:tint val="55000"/>
              </a:schemeClr>
            </a:solid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Plan3!$D$118:$D$132</c:f>
              <c:numCache>
                <c:formatCode>0.00</c:formatCode>
                <c:ptCount val="15"/>
                <c:pt idx="0">
                  <c:v>6.557377049180328</c:v>
                </c:pt>
                <c:pt idx="1">
                  <c:v>4.6296296296296298</c:v>
                </c:pt>
                <c:pt idx="2">
                  <c:v>0</c:v>
                </c:pt>
                <c:pt idx="3">
                  <c:v>8</c:v>
                </c:pt>
                <c:pt idx="4">
                  <c:v>2.5862068965517242</c:v>
                </c:pt>
                <c:pt idx="5">
                  <c:v>5.1282051282051277</c:v>
                </c:pt>
                <c:pt idx="6">
                  <c:v>16.806722689075631</c:v>
                </c:pt>
                <c:pt idx="7">
                  <c:v>14.583333333333334</c:v>
                </c:pt>
                <c:pt idx="8">
                  <c:v>26.530612244897959</c:v>
                </c:pt>
                <c:pt idx="9">
                  <c:v>20.43010752688172</c:v>
                </c:pt>
                <c:pt idx="10">
                  <c:v>12.903225806451612</c:v>
                </c:pt>
                <c:pt idx="11">
                  <c:v>25</c:v>
                </c:pt>
                <c:pt idx="12">
                  <c:v>20.212765957446805</c:v>
                </c:pt>
                <c:pt idx="13">
                  <c:v>21.311475409836063</c:v>
                </c:pt>
                <c:pt idx="14">
                  <c:v>17.1875</c:v>
                </c:pt>
              </c:numCache>
            </c:numRef>
          </c:val>
        </c:ser>
        <c:ser>
          <c:idx val="2"/>
          <c:order val="2"/>
          <c:tx>
            <c:strRef>
              <c:f>Plan3!$E$117</c:f>
              <c:strCache>
                <c:ptCount val="1"/>
                <c:pt idx="0">
                  <c:v>3</c:v>
                </c:pt>
              </c:strCache>
            </c:strRef>
          </c:tx>
          <c:spPr>
            <a:solidFill>
              <a:schemeClr val="dk1">
                <a:tint val="75000"/>
              </a:schemeClr>
            </a:solid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Plan3!$E$118:$E$132</c:f>
              <c:numCache>
                <c:formatCode>0.00</c:formatCode>
                <c:ptCount val="15"/>
                <c:pt idx="0">
                  <c:v>8.1967213114754092</c:v>
                </c:pt>
                <c:pt idx="1">
                  <c:v>7.4074074074074066</c:v>
                </c:pt>
                <c:pt idx="2">
                  <c:v>3.7037037037037033</c:v>
                </c:pt>
                <c:pt idx="3">
                  <c:v>11.200000000000001</c:v>
                </c:pt>
                <c:pt idx="4">
                  <c:v>11.206896551724139</c:v>
                </c:pt>
                <c:pt idx="5">
                  <c:v>23.931623931623932</c:v>
                </c:pt>
                <c:pt idx="6">
                  <c:v>10.92436974789916</c:v>
                </c:pt>
                <c:pt idx="7">
                  <c:v>31.25</c:v>
                </c:pt>
                <c:pt idx="8">
                  <c:v>16.326530612244898</c:v>
                </c:pt>
                <c:pt idx="9">
                  <c:v>13.978494623655912</c:v>
                </c:pt>
                <c:pt idx="10">
                  <c:v>19.35483870967742</c:v>
                </c:pt>
                <c:pt idx="11">
                  <c:v>7.1428571428571423</c:v>
                </c:pt>
                <c:pt idx="12">
                  <c:v>9.5744680851063837</c:v>
                </c:pt>
                <c:pt idx="13">
                  <c:v>6.557377049180328</c:v>
                </c:pt>
                <c:pt idx="14">
                  <c:v>7.8125</c:v>
                </c:pt>
              </c:numCache>
            </c:numRef>
          </c:val>
        </c:ser>
        <c:ser>
          <c:idx val="3"/>
          <c:order val="3"/>
          <c:tx>
            <c:strRef>
              <c:f>Plan3!$F$117</c:f>
              <c:strCache>
                <c:ptCount val="1"/>
                <c:pt idx="0">
                  <c:v>4</c:v>
                </c:pt>
              </c:strCache>
            </c:strRef>
          </c:tx>
          <c:spPr>
            <a:solidFill>
              <a:schemeClr val="dk1">
                <a:tint val="98500"/>
              </a:schemeClr>
            </a:solid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Plan3!$F$118:$F$132</c:f>
              <c:numCache>
                <c:formatCode>0.00</c:formatCode>
                <c:ptCount val="15"/>
                <c:pt idx="0">
                  <c:v>11.475409836065573</c:v>
                </c:pt>
                <c:pt idx="1">
                  <c:v>15.74074074074074</c:v>
                </c:pt>
                <c:pt idx="2">
                  <c:v>20.37037037037037</c:v>
                </c:pt>
                <c:pt idx="3">
                  <c:v>11.200000000000001</c:v>
                </c:pt>
                <c:pt idx="4">
                  <c:v>21.551724137931032</c:v>
                </c:pt>
                <c:pt idx="5">
                  <c:v>28.205128205128204</c:v>
                </c:pt>
                <c:pt idx="6">
                  <c:v>20.168067226890756</c:v>
                </c:pt>
                <c:pt idx="7">
                  <c:v>18.75</c:v>
                </c:pt>
                <c:pt idx="8">
                  <c:v>18.367346938775512</c:v>
                </c:pt>
                <c:pt idx="9">
                  <c:v>5.376344086021505</c:v>
                </c:pt>
                <c:pt idx="10">
                  <c:v>12.903225806451612</c:v>
                </c:pt>
                <c:pt idx="11">
                  <c:v>3.5714285714285712</c:v>
                </c:pt>
                <c:pt idx="12">
                  <c:v>7.4468085106382977</c:v>
                </c:pt>
                <c:pt idx="13">
                  <c:v>6.557377049180328</c:v>
                </c:pt>
                <c:pt idx="14">
                  <c:v>1.5625</c:v>
                </c:pt>
              </c:numCache>
            </c:numRef>
          </c:val>
        </c:ser>
        <c:ser>
          <c:idx val="4"/>
          <c:order val="4"/>
          <c:tx>
            <c:strRef>
              <c:f>Plan3!$G$117</c:f>
              <c:strCache>
                <c:ptCount val="1"/>
                <c:pt idx="0">
                  <c:v>5</c:v>
                </c:pt>
              </c:strCache>
            </c:strRef>
          </c:tx>
          <c:spPr>
            <a:solidFill>
              <a:schemeClr val="dk1">
                <a:tint val="30000"/>
              </a:schemeClr>
            </a:solid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Plan3!$G$118:$G$132</c:f>
              <c:numCache>
                <c:formatCode>0.00</c:formatCode>
                <c:ptCount val="15"/>
                <c:pt idx="0">
                  <c:v>18.852459016393443</c:v>
                </c:pt>
                <c:pt idx="1">
                  <c:v>14.814814814814813</c:v>
                </c:pt>
                <c:pt idx="2">
                  <c:v>19.444444444444446</c:v>
                </c:pt>
                <c:pt idx="3">
                  <c:v>16.8</c:v>
                </c:pt>
                <c:pt idx="4">
                  <c:v>17.241379310344829</c:v>
                </c:pt>
                <c:pt idx="5">
                  <c:v>16.239316239316238</c:v>
                </c:pt>
                <c:pt idx="6">
                  <c:v>15.966386554621847</c:v>
                </c:pt>
                <c:pt idx="7">
                  <c:v>18.75</c:v>
                </c:pt>
                <c:pt idx="8">
                  <c:v>16.326530612244898</c:v>
                </c:pt>
                <c:pt idx="9">
                  <c:v>6.4516129032258061</c:v>
                </c:pt>
                <c:pt idx="10">
                  <c:v>7.5268817204301079</c:v>
                </c:pt>
                <c:pt idx="11">
                  <c:v>2.3809523809523809</c:v>
                </c:pt>
                <c:pt idx="12">
                  <c:v>7.4468085106382977</c:v>
                </c:pt>
                <c:pt idx="13">
                  <c:v>0</c:v>
                </c:pt>
                <c:pt idx="14">
                  <c:v>4.6875</c:v>
                </c:pt>
              </c:numCache>
            </c:numRef>
          </c:val>
        </c:ser>
        <c:ser>
          <c:idx val="5"/>
          <c:order val="5"/>
          <c:tx>
            <c:strRef>
              <c:f>Plan3!$H$117</c:f>
              <c:strCache>
                <c:ptCount val="1"/>
                <c:pt idx="0">
                  <c:v>6</c:v>
                </c:pt>
              </c:strCache>
            </c:strRef>
          </c:tx>
          <c:spPr>
            <a:pattFill prst="wdDnDiag">
              <a:fgClr>
                <a:schemeClr val="bg1">
                  <a:lumMod val="50000"/>
                </a:schemeClr>
              </a:fgClr>
              <a:bgClr>
                <a:schemeClr val="bg1"/>
              </a:bgClr>
            </a:patt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Plan3!$H$118:$H$132</c:f>
              <c:numCache>
                <c:formatCode>0.00</c:formatCode>
                <c:ptCount val="15"/>
                <c:pt idx="0">
                  <c:v>18.852459016393443</c:v>
                </c:pt>
                <c:pt idx="1">
                  <c:v>15.74074074074074</c:v>
                </c:pt>
                <c:pt idx="2">
                  <c:v>21.296296296296298</c:v>
                </c:pt>
                <c:pt idx="3">
                  <c:v>24</c:v>
                </c:pt>
                <c:pt idx="4">
                  <c:v>22.413793103448278</c:v>
                </c:pt>
                <c:pt idx="5">
                  <c:v>13.675213675213676</c:v>
                </c:pt>
                <c:pt idx="6">
                  <c:v>10.92436974789916</c:v>
                </c:pt>
                <c:pt idx="7">
                  <c:v>10.416666666666668</c:v>
                </c:pt>
                <c:pt idx="8">
                  <c:v>8.1632653061224492</c:v>
                </c:pt>
                <c:pt idx="9">
                  <c:v>6.4516129032258061</c:v>
                </c:pt>
                <c:pt idx="10">
                  <c:v>3.225806451612903</c:v>
                </c:pt>
                <c:pt idx="11">
                  <c:v>1.1904761904761905</c:v>
                </c:pt>
                <c:pt idx="12">
                  <c:v>2.1276595744680851</c:v>
                </c:pt>
                <c:pt idx="13">
                  <c:v>1.639344262295082</c:v>
                </c:pt>
                <c:pt idx="14">
                  <c:v>0</c:v>
                </c:pt>
              </c:numCache>
            </c:numRef>
          </c:val>
        </c:ser>
        <c:ser>
          <c:idx val="6"/>
          <c:order val="6"/>
          <c:tx>
            <c:strRef>
              <c:f>Plan3!$I$117</c:f>
              <c:strCache>
                <c:ptCount val="1"/>
                <c:pt idx="0">
                  <c:v>7</c:v>
                </c:pt>
              </c:strCache>
            </c:strRef>
          </c:tx>
          <c:spPr>
            <a:pattFill prst="pct80">
              <a:fgClr>
                <a:schemeClr val="bg1">
                  <a:lumMod val="50000"/>
                </a:schemeClr>
              </a:fgClr>
              <a:bgClr>
                <a:schemeClr val="bg1"/>
              </a:bgClr>
            </a:pattFill>
            <a:ln>
              <a:noFill/>
            </a:ln>
            <a:effectLst/>
          </c:spPr>
          <c:invertIfNegative val="0"/>
          <c:cat>
            <c:multiLvlStrRef>
              <c:f>Plan3!$A$118:$B$132</c:f>
              <c:multiLvlStrCache>
                <c:ptCount val="15"/>
                <c:lvl>
                  <c:pt idx="0">
                    <c:v>/tɾ/</c:v>
                  </c:pt>
                  <c:pt idx="1">
                    <c:v>/pɾ/</c:v>
                  </c:pt>
                  <c:pt idx="2">
                    <c:v>/bɾ/</c:v>
                  </c:pt>
                  <c:pt idx="3">
                    <c:v>/dɾ/</c:v>
                  </c:pt>
                  <c:pt idx="4">
                    <c:v>/gl/</c:v>
                  </c:pt>
                  <c:pt idx="5">
                    <c:v>/kl/</c:v>
                  </c:pt>
                  <c:pt idx="6">
                    <c:v>/vl/</c:v>
                  </c:pt>
                  <c:pt idx="7">
                    <c:v>/dl/</c:v>
                  </c:pt>
                  <c:pt idx="8">
                    <c:v>/tl/</c:v>
                  </c:pt>
                  <c:pt idx="9">
                    <c:v>/ʃɾ/</c:v>
                  </c:pt>
                  <c:pt idx="10">
                    <c:v>/bn/</c:v>
                  </c:pt>
                  <c:pt idx="11">
                    <c:v>/xl/</c:v>
                  </c:pt>
                  <c:pt idx="12">
                    <c:v>/ft/</c:v>
                  </c:pt>
                  <c:pt idx="13">
                    <c:v>/řt/</c:v>
                  </c:pt>
                  <c:pt idx="14">
                    <c:v>/lb/</c:v>
                  </c:pt>
                </c:lvl>
                <c:lvl>
                  <c:pt idx="0">
                    <c:v>altafreq</c:v>
                  </c:pt>
                  <c:pt idx="3">
                    <c:v>baixafreq</c:v>
                  </c:pt>
                  <c:pt idx="6">
                    <c:v>marginal</c:v>
                  </c:pt>
                  <c:pt idx="9">
                    <c:v>SSP</c:v>
                  </c:pt>
                  <c:pt idx="12">
                    <c:v>*SSP</c:v>
                  </c:pt>
                </c:lvl>
              </c:multiLvlStrCache>
            </c:multiLvlStrRef>
          </c:cat>
          <c:val>
            <c:numRef>
              <c:f>Plan3!$I$118:$I$132</c:f>
              <c:numCache>
                <c:formatCode>0.00</c:formatCode>
                <c:ptCount val="15"/>
                <c:pt idx="0">
                  <c:v>32.786885245901637</c:v>
                </c:pt>
                <c:pt idx="1">
                  <c:v>40.74074074074074</c:v>
                </c:pt>
                <c:pt idx="2">
                  <c:v>31.481481481481481</c:v>
                </c:pt>
                <c:pt idx="3">
                  <c:v>22.400000000000002</c:v>
                </c:pt>
                <c:pt idx="4">
                  <c:v>21.551724137931032</c:v>
                </c:pt>
                <c:pt idx="5">
                  <c:v>9.4017094017094021</c:v>
                </c:pt>
                <c:pt idx="6">
                  <c:v>11.76470588235294</c:v>
                </c:pt>
                <c:pt idx="7">
                  <c:v>4.1666666666666661</c:v>
                </c:pt>
                <c:pt idx="8">
                  <c:v>2.0408163265306123</c:v>
                </c:pt>
                <c:pt idx="9">
                  <c:v>4.3010752688172049</c:v>
                </c:pt>
                <c:pt idx="10">
                  <c:v>1.0752688172043012</c:v>
                </c:pt>
                <c:pt idx="11">
                  <c:v>1.1904761904761905</c:v>
                </c:pt>
                <c:pt idx="12">
                  <c:v>2.1276595744680851</c:v>
                </c:pt>
                <c:pt idx="13">
                  <c:v>4.918032786885246</c:v>
                </c:pt>
                <c:pt idx="14">
                  <c:v>1.5625</c:v>
                </c:pt>
              </c:numCache>
            </c:numRef>
          </c:val>
        </c:ser>
        <c:dLbls>
          <c:showLegendKey val="0"/>
          <c:showVal val="0"/>
          <c:showCatName val="0"/>
          <c:showSerName val="0"/>
          <c:showPercent val="0"/>
          <c:showBubbleSize val="0"/>
        </c:dLbls>
        <c:gapWidth val="150"/>
        <c:overlap val="100"/>
        <c:axId val="301802296"/>
        <c:axId val="310282656"/>
      </c:barChart>
      <c:catAx>
        <c:axId val="30180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10282656"/>
        <c:crosses val="autoZero"/>
        <c:auto val="1"/>
        <c:lblAlgn val="ctr"/>
        <c:lblOffset val="100"/>
        <c:noMultiLvlLbl val="0"/>
      </c:catAx>
      <c:valAx>
        <c:axId val="310282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01802296"/>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409847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B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pt-B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pt-B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pt-BR" sz="1100" b="0" i="0" u="none" strike="noStrike" cap="none" dirty="0" smtClean="0">
                <a:solidFill>
                  <a:srgbClr val="000000"/>
                </a:solidFill>
                <a:effectLst/>
                <a:latin typeface="Arial"/>
                <a:ea typeface="Arial"/>
                <a:cs typeface="Arial"/>
                <a:sym typeface="Arial"/>
              </a:rPr>
              <a:t>Minha área de pesquisa é aquisição de fonologia, eu estudo como as crianças adquirem os ataques ramificados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tipo bruxa, blusa. Mas hoje eu venho aqui trazer sadia da fala adulta, da fonologia adulta. Porque quando a gente estuda aquisição, a gente precisa ter uma boa descrição sobre qual é o sistema que está sendo adquirido pela criança. E o que eu observei é que na literatura do PB praticamente não existiam descrições aprofundadas sobre o CCV. A gente tem uma descrição de quais combinações são possíveis ou não e é isso, </a:t>
            </a:r>
            <a:r>
              <a:rPr lang="pt-BR" sz="1100" b="0" i="0" u="none" strike="noStrike" cap="none" dirty="0" err="1" smtClean="0">
                <a:solidFill>
                  <a:srgbClr val="000000"/>
                </a:solidFill>
                <a:effectLst/>
                <a:latin typeface="Arial"/>
                <a:ea typeface="Arial"/>
                <a:cs typeface="Arial"/>
                <a:sym typeface="Arial"/>
              </a:rPr>
              <a:t>trprbrvretc</a:t>
            </a:r>
            <a:r>
              <a:rPr lang="pt-BR" sz="1100" b="0" i="0" u="none" strike="noStrike" cap="none" dirty="0" smtClean="0">
                <a:solidFill>
                  <a:srgbClr val="000000"/>
                </a:solidFill>
                <a:effectLst/>
                <a:latin typeface="Arial"/>
                <a:ea typeface="Arial"/>
                <a:cs typeface="Arial"/>
                <a:sym typeface="Arial"/>
              </a:rPr>
              <a:t>. Mas Por exemplo, qual que s frequência de cada combinação segmental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na fala? Qual é a produtividade dessas diferentes combinações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Porque por exemplo, GL é um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que representa menos de 1% dos dados de um corpus de fala, e na fala dirigida a criança é praticamente </a:t>
            </a:r>
            <a:r>
              <a:rPr lang="pt-BR" sz="1100" b="0" i="0" u="none" strike="noStrike" cap="none" dirty="0" err="1" smtClean="0">
                <a:solidFill>
                  <a:srgbClr val="000000"/>
                </a:solidFill>
                <a:effectLst/>
                <a:latin typeface="Arial"/>
                <a:ea typeface="Arial"/>
                <a:cs typeface="Arial"/>
                <a:sym typeface="Arial"/>
              </a:rPr>
              <a:t>so</a:t>
            </a:r>
            <a:r>
              <a:rPr lang="pt-BR" sz="1100" b="0" i="0" u="none" strike="noStrike" cap="none" dirty="0" smtClean="0">
                <a:solidFill>
                  <a:srgbClr val="000000"/>
                </a:solidFill>
                <a:effectLst/>
                <a:latin typeface="Arial"/>
                <a:ea typeface="Arial"/>
                <a:cs typeface="Arial"/>
                <a:sym typeface="Arial"/>
              </a:rPr>
              <a:t> na palavra inglês. Será que esse gol é tão produtivo quanto </a:t>
            </a:r>
            <a:r>
              <a:rPr lang="pt-BR" sz="1100" b="0" i="0" u="none" strike="noStrike" cap="none" dirty="0" err="1" smtClean="0">
                <a:solidFill>
                  <a:srgbClr val="000000"/>
                </a:solidFill>
                <a:effectLst/>
                <a:latin typeface="Arial"/>
                <a:ea typeface="Arial"/>
                <a:cs typeface="Arial"/>
                <a:sym typeface="Arial"/>
              </a:rPr>
              <a:t>tr</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pr</a:t>
            </a:r>
            <a:r>
              <a:rPr lang="pt-BR" sz="1100" b="0" i="0" u="none" strike="noStrike" cap="none" dirty="0" smtClean="0">
                <a:solidFill>
                  <a:srgbClr val="000000"/>
                </a:solidFill>
                <a:effectLst/>
                <a:latin typeface="Arial"/>
                <a:ea typeface="Arial"/>
                <a:cs typeface="Arial"/>
                <a:sym typeface="Arial"/>
              </a:rPr>
              <a:t>, que são nega frequentes? Se GL beira 1% ele tá ali no TL, mas a gente também não tem uma boa descrição pro TL. Qual que é a aceitabilidade de </a:t>
            </a:r>
            <a:r>
              <a:rPr lang="pt-BR" sz="1100" b="0" i="0" u="none" strike="noStrike" cap="none" dirty="0" err="1" smtClean="0">
                <a:solidFill>
                  <a:srgbClr val="000000"/>
                </a:solidFill>
                <a:effectLst/>
                <a:latin typeface="Arial"/>
                <a:ea typeface="Arial"/>
                <a:cs typeface="Arial"/>
                <a:sym typeface="Arial"/>
              </a:rPr>
              <a:t>tô</a:t>
            </a:r>
            <a:r>
              <a:rPr lang="pt-BR" sz="1100" b="0" i="0" u="none" strike="noStrike" cap="none" dirty="0" smtClean="0">
                <a:solidFill>
                  <a:srgbClr val="000000"/>
                </a:solidFill>
                <a:effectLst/>
                <a:latin typeface="Arial"/>
                <a:ea typeface="Arial"/>
                <a:cs typeface="Arial"/>
                <a:sym typeface="Arial"/>
              </a:rPr>
              <a:t>, ele é considerado estranho na língua? Ele é comparável com </a:t>
            </a:r>
            <a:r>
              <a:rPr lang="pt-BR" sz="1100" b="0" i="0" u="none" strike="noStrike" cap="none" dirty="0" err="1" smtClean="0">
                <a:solidFill>
                  <a:srgbClr val="000000"/>
                </a:solidFill>
                <a:effectLst/>
                <a:latin typeface="Arial"/>
                <a:ea typeface="Arial"/>
                <a:cs typeface="Arial"/>
                <a:sym typeface="Arial"/>
              </a:rPr>
              <a:t>Bn</a:t>
            </a:r>
            <a:r>
              <a:rPr lang="pt-BR" sz="1100" b="0" i="0" u="none" strike="noStrike" cap="none" dirty="0" smtClean="0">
                <a:solidFill>
                  <a:srgbClr val="000000"/>
                </a:solidFill>
                <a:effectLst/>
                <a:latin typeface="Arial"/>
                <a:ea typeface="Arial"/>
                <a:cs typeface="Arial"/>
                <a:sym typeface="Arial"/>
              </a:rPr>
              <a:t>? Com </a:t>
            </a:r>
            <a:r>
              <a:rPr lang="pt-BR" sz="1100" b="0" i="0" u="none" strike="noStrike" cap="none" dirty="0" err="1" smtClean="0">
                <a:solidFill>
                  <a:srgbClr val="000000"/>
                </a:solidFill>
                <a:effectLst/>
                <a:latin typeface="Arial"/>
                <a:ea typeface="Arial"/>
                <a:cs typeface="Arial"/>
                <a:sym typeface="Arial"/>
              </a:rPr>
              <a:t>gl</a:t>
            </a:r>
            <a:r>
              <a:rPr lang="pt-BR" sz="1100" b="0" i="0" u="none" strike="noStrike" cap="none" dirty="0" smtClean="0">
                <a:solidFill>
                  <a:srgbClr val="000000"/>
                </a:solidFill>
                <a:effectLst/>
                <a:latin typeface="Arial"/>
                <a:ea typeface="Arial"/>
                <a:cs typeface="Arial"/>
                <a:sym typeface="Arial"/>
              </a:rPr>
              <a:t>? Com </a:t>
            </a:r>
            <a:r>
              <a:rPr lang="pt-BR" sz="1100" b="0" i="0" u="none" strike="noStrike" cap="none" dirty="0" err="1" smtClean="0">
                <a:solidFill>
                  <a:srgbClr val="000000"/>
                </a:solidFill>
                <a:effectLst/>
                <a:latin typeface="Arial"/>
                <a:ea typeface="Arial"/>
                <a:cs typeface="Arial"/>
                <a:sym typeface="Arial"/>
              </a:rPr>
              <a:t>tr</a:t>
            </a:r>
            <a:r>
              <a:rPr lang="pt-BR" sz="1100" b="0" i="0" u="none" strike="noStrike" cap="none" dirty="0" smtClean="0">
                <a:solidFill>
                  <a:srgbClr val="000000"/>
                </a:solidFill>
                <a:effectLst/>
                <a:latin typeface="Arial"/>
                <a:ea typeface="Arial"/>
                <a:cs typeface="Arial"/>
                <a:sym typeface="Arial"/>
              </a:rPr>
              <a:t>? E a perfeição desses </a:t>
            </a:r>
            <a:r>
              <a:rPr lang="pt-BR" sz="1100" b="0" i="0" u="none" strike="noStrike" cap="none" dirty="0" err="1" smtClean="0">
                <a:solidFill>
                  <a:srgbClr val="000000"/>
                </a:solidFill>
                <a:effectLst/>
                <a:latin typeface="Arial"/>
                <a:ea typeface="Arial"/>
                <a:cs typeface="Arial"/>
                <a:sym typeface="Arial"/>
              </a:rPr>
              <a:t>ccvs</a:t>
            </a:r>
            <a:r>
              <a:rPr lang="pt-BR" sz="1100" b="0" i="0" u="none" strike="noStrike" cap="none" dirty="0" smtClean="0">
                <a:solidFill>
                  <a:srgbClr val="000000"/>
                </a:solidFill>
                <a:effectLst/>
                <a:latin typeface="Arial"/>
                <a:ea typeface="Arial"/>
                <a:cs typeface="Arial"/>
                <a:sym typeface="Arial"/>
              </a:rPr>
              <a:t>? E a articulação? Todas essa questões importantes pra pensar a aquisição </a:t>
            </a:r>
            <a:r>
              <a:rPr lang="pt-BR" sz="1100" b="0" i="0" u="none" strike="noStrike" cap="none" dirty="0" err="1" smtClean="0">
                <a:solidFill>
                  <a:srgbClr val="000000"/>
                </a:solidFill>
                <a:effectLst/>
                <a:latin typeface="Arial"/>
                <a:ea typeface="Arial"/>
                <a:cs typeface="Arial"/>
                <a:sym typeface="Arial"/>
              </a:rPr>
              <a:t>tavam</a:t>
            </a:r>
            <a:r>
              <a:rPr lang="pt-BR" sz="1100" b="0" i="0" u="none" strike="noStrike" cap="none" dirty="0" smtClean="0">
                <a:solidFill>
                  <a:srgbClr val="000000"/>
                </a:solidFill>
                <a:effectLst/>
                <a:latin typeface="Arial"/>
                <a:ea typeface="Arial"/>
                <a:cs typeface="Arial"/>
                <a:sym typeface="Arial"/>
              </a:rPr>
              <a:t> faltando! Então eu fui atrás de fazer essa descrição, e é isso que eu apresento pra </a:t>
            </a:r>
            <a:r>
              <a:rPr lang="pt-BR" sz="1100" b="0" i="0" u="none" strike="noStrike" cap="none" dirty="0" err="1" smtClean="0">
                <a:solidFill>
                  <a:srgbClr val="000000"/>
                </a:solidFill>
                <a:effectLst/>
                <a:latin typeface="Arial"/>
                <a:ea typeface="Arial"/>
                <a:cs typeface="Arial"/>
                <a:sym typeface="Arial"/>
              </a:rPr>
              <a:t>vcs</a:t>
            </a:r>
            <a:r>
              <a:rPr lang="pt-BR" sz="1100" b="0" i="0" u="none" strike="noStrike" cap="none" dirty="0" smtClean="0">
                <a:solidFill>
                  <a:srgbClr val="000000"/>
                </a:solidFill>
                <a:effectLst/>
                <a:latin typeface="Arial"/>
                <a:ea typeface="Arial"/>
                <a:cs typeface="Arial"/>
                <a:sym typeface="Arial"/>
              </a:rPr>
              <a:t> aqui hoje.</a:t>
            </a:r>
            <a:endParaRPr dirty="0"/>
          </a:p>
        </p:txBody>
      </p:sp>
    </p:spTree>
    <p:extLst>
      <p:ext uri="{BB962C8B-B14F-4D97-AF65-F5344CB8AC3E}">
        <p14:creationId xmlns:p14="http://schemas.microsoft.com/office/powerpoint/2010/main" val="158418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0" i="0" u="none" strike="noStrike" cap="none" dirty="0" smtClean="0">
                <a:solidFill>
                  <a:srgbClr val="000000"/>
                </a:solidFill>
                <a:effectLst/>
                <a:latin typeface="Arial"/>
                <a:ea typeface="Arial"/>
                <a:cs typeface="Arial"/>
                <a:sym typeface="Arial"/>
              </a:rPr>
              <a:t>Todas essas questões vão ser abordadas na presente pesquisa. Então, resumindo, as questões em analise são:</a:t>
            </a:r>
            <a:endParaRPr lang="pt-BR" baseline="0" dirty="0" smtClean="0"/>
          </a:p>
          <a:p>
            <a:pPr marL="0" lvl="0" indent="0" algn="l" rtl="0">
              <a:spcBef>
                <a:spcPts val="0"/>
              </a:spcBef>
              <a:spcAft>
                <a:spcPts val="0"/>
              </a:spcAft>
              <a:buNone/>
            </a:pPr>
            <a:endParaRPr lang="pt-BR"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975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59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smtClean="0"/>
              <a:t>Esses resultados sugerem que a</a:t>
            </a:r>
            <a:r>
              <a:rPr lang="pt-BR" baseline="0" dirty="0" smtClean="0"/>
              <a:t> superfície é gradiente mas o sistema é categórico </a:t>
            </a:r>
            <a:r>
              <a:rPr lang="pt-BR" baseline="0" dirty="0" err="1" smtClean="0"/>
              <a:t>Gorman</a:t>
            </a:r>
            <a:r>
              <a:rPr lang="pt-BR" baseline="0" dirty="0" smtClean="0"/>
              <a:t>!</a:t>
            </a:r>
            <a:endParaRPr lang="pt-BR" dirty="0"/>
          </a:p>
        </p:txBody>
      </p:sp>
    </p:spTree>
    <p:extLst>
      <p:ext uri="{BB962C8B-B14F-4D97-AF65-F5344CB8AC3E}">
        <p14:creationId xmlns:p14="http://schemas.microsoft.com/office/powerpoint/2010/main" val="179278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08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smtClean="0"/>
              <a:t>Boa tarde, pessoal, tudo bem?</a:t>
            </a:r>
          </a:p>
          <a:p>
            <a:pPr marL="0" lvl="0" indent="0" algn="l" rtl="0">
              <a:spcBef>
                <a:spcPts val="0"/>
              </a:spcBef>
              <a:spcAft>
                <a:spcPts val="0"/>
              </a:spcAft>
              <a:buNone/>
            </a:pPr>
            <a:r>
              <a:rPr lang="pt-BR" dirty="0" smtClean="0"/>
              <a:t>Bom,</a:t>
            </a:r>
            <a:r>
              <a:rPr lang="pt-BR" baseline="0" dirty="0" smtClean="0"/>
              <a:t> eu começo dizendo que os dados que eu vou apresentar aqui hoje fazem parte da minha tese de doutorado, que vai ser defendida provavelmente no próximo semestre. </a:t>
            </a:r>
          </a:p>
          <a:p>
            <a:pPr marL="0" lvl="0" indent="0" algn="l" rtl="0">
              <a:spcBef>
                <a:spcPts val="0"/>
              </a:spcBef>
              <a:spcAft>
                <a:spcPts val="0"/>
              </a:spcAft>
              <a:buNone/>
            </a:pPr>
            <a:r>
              <a:rPr lang="pt-BR" sz="1100" b="0" i="0" u="none" strike="noStrike" cap="none" dirty="0" smtClean="0">
                <a:solidFill>
                  <a:srgbClr val="000000"/>
                </a:solidFill>
                <a:effectLst/>
                <a:latin typeface="Arial"/>
                <a:ea typeface="Arial"/>
                <a:cs typeface="Arial"/>
                <a:sym typeface="Arial"/>
              </a:rPr>
              <a:t>Como vocês podem ver pelo título, o foco da minha tese na verdade </a:t>
            </a:r>
            <a:r>
              <a:rPr lang="pt-BR" sz="1100" b="0" i="0" u="none" strike="noStrike" cap="none" dirty="0" err="1" smtClean="0">
                <a:solidFill>
                  <a:srgbClr val="000000"/>
                </a:solidFill>
                <a:effectLst/>
                <a:latin typeface="Arial"/>
                <a:ea typeface="Arial"/>
                <a:cs typeface="Arial"/>
                <a:sym typeface="Arial"/>
              </a:rPr>
              <a:t>nao</a:t>
            </a:r>
            <a:r>
              <a:rPr lang="pt-BR" sz="1100" b="0" i="0" u="none" strike="noStrike" cap="none" dirty="0" smtClean="0">
                <a:solidFill>
                  <a:srgbClr val="000000"/>
                </a:solidFill>
                <a:effectLst/>
                <a:latin typeface="Arial"/>
                <a:ea typeface="Arial"/>
                <a:cs typeface="Arial"/>
                <a:sym typeface="Arial"/>
              </a:rPr>
              <a:t> é fala adulta, é fala infantil, </a:t>
            </a:r>
            <a:r>
              <a:rPr lang="pt-BR" sz="1100" b="0" i="0" u="none" strike="noStrike" cap="none" dirty="0" err="1" smtClean="0">
                <a:solidFill>
                  <a:srgbClr val="000000"/>
                </a:solidFill>
                <a:effectLst/>
                <a:latin typeface="Arial"/>
                <a:ea typeface="Arial"/>
                <a:cs typeface="Arial"/>
                <a:sym typeface="Arial"/>
              </a:rPr>
              <a:t>aquisiçao</a:t>
            </a:r>
            <a:r>
              <a:rPr lang="pt-BR" sz="1100" b="0" i="0" u="none" strike="noStrike" cap="none" dirty="0" smtClean="0">
                <a:solidFill>
                  <a:srgbClr val="000000"/>
                </a:solidFill>
                <a:effectLst/>
                <a:latin typeface="Arial"/>
                <a:ea typeface="Arial"/>
                <a:cs typeface="Arial"/>
                <a:sym typeface="Arial"/>
              </a:rPr>
              <a:t> de CCV. Mas estudando a </a:t>
            </a:r>
            <a:r>
              <a:rPr lang="pt-BR" sz="1100" b="0" i="0" u="none" strike="noStrike" cap="none" dirty="0" err="1" smtClean="0">
                <a:solidFill>
                  <a:srgbClr val="000000"/>
                </a:solidFill>
                <a:effectLst/>
                <a:latin typeface="Arial"/>
                <a:ea typeface="Arial"/>
                <a:cs typeface="Arial"/>
                <a:sym typeface="Arial"/>
              </a:rPr>
              <a:t>aquisiçao</a:t>
            </a:r>
            <a:r>
              <a:rPr lang="pt-BR" sz="1100" b="0" i="0" u="none" strike="noStrike" cap="none" dirty="0" smtClean="0">
                <a:solidFill>
                  <a:srgbClr val="000000"/>
                </a:solidFill>
                <a:effectLst/>
                <a:latin typeface="Arial"/>
                <a:ea typeface="Arial"/>
                <a:cs typeface="Arial"/>
                <a:sym typeface="Arial"/>
              </a:rPr>
              <a:t> de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eu me deparei com um problema: a maior parte dos trabalhos que descrevem o CCV na fala adulta, eles vão falar das combinações possíveis de CCV, da variação </a:t>
            </a:r>
            <a:r>
              <a:rPr lang="pt-BR" sz="1100" b="0" i="0" u="none" strike="noStrike" cap="none" dirty="0" err="1" smtClean="0">
                <a:solidFill>
                  <a:srgbClr val="000000"/>
                </a:solidFill>
                <a:effectLst/>
                <a:latin typeface="Arial"/>
                <a:ea typeface="Arial"/>
                <a:cs typeface="Arial"/>
                <a:sym typeface="Arial"/>
              </a:rPr>
              <a:t>socilinguística</a:t>
            </a:r>
            <a:r>
              <a:rPr lang="pt-BR" sz="1100" b="0" i="0" u="none" strike="noStrike" cap="none" dirty="0" smtClean="0">
                <a:solidFill>
                  <a:srgbClr val="000000"/>
                </a:solidFill>
                <a:effectLst/>
                <a:latin typeface="Arial"/>
                <a:ea typeface="Arial"/>
                <a:cs typeface="Arial"/>
                <a:sym typeface="Arial"/>
              </a:rPr>
              <a:t> de CCV, mas não sobre o sistema fonológico, </a:t>
            </a:r>
            <a:r>
              <a:rPr lang="pt-BR" sz="1100" b="0" i="0" u="none" strike="noStrike" cap="none" dirty="0" err="1" smtClean="0">
                <a:solidFill>
                  <a:srgbClr val="000000"/>
                </a:solidFill>
                <a:effectLst/>
                <a:latin typeface="Arial"/>
                <a:ea typeface="Arial"/>
                <a:cs typeface="Arial"/>
                <a:sym typeface="Arial"/>
              </a:rPr>
              <a:t>fonotático</a:t>
            </a:r>
            <a:r>
              <a:rPr lang="pt-BR" sz="1100" b="0" i="0" u="none" strike="noStrike" cap="none" dirty="0" smtClean="0">
                <a:solidFill>
                  <a:srgbClr val="000000"/>
                </a:solidFill>
                <a:effectLst/>
                <a:latin typeface="Arial"/>
                <a:ea typeface="Arial"/>
                <a:cs typeface="Arial"/>
                <a:sym typeface="Arial"/>
              </a:rPr>
              <a:t>, que gera as combinações segmentais da nossa língua, que gera a nossa intuição </a:t>
            </a:r>
            <a:r>
              <a:rPr lang="pt-BR" sz="1100" b="0" i="0" u="none" strike="noStrike" cap="none" dirty="0" err="1" smtClean="0">
                <a:solidFill>
                  <a:srgbClr val="000000"/>
                </a:solidFill>
                <a:effectLst/>
                <a:latin typeface="Arial"/>
                <a:ea typeface="Arial"/>
                <a:cs typeface="Arial"/>
                <a:sym typeface="Arial"/>
              </a:rPr>
              <a:t>fonotática</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smtClean="0">
                <a:solidFill>
                  <a:srgbClr val="000000"/>
                </a:solidFill>
                <a:effectLst/>
                <a:latin typeface="Arial"/>
                <a:ea typeface="Arial"/>
                <a:cs typeface="Arial"/>
                <a:sym typeface="Arial"/>
              </a:rPr>
              <a:t>E é justamente pra esse sistema que gera nossa intuição que eu preciso olhar quando estou pensando em aquisição, </a:t>
            </a:r>
            <a:r>
              <a:rPr lang="pt-BR" sz="1100" b="0" i="0" u="none" strike="noStrike" cap="none" dirty="0" smtClean="0">
                <a:solidFill>
                  <a:srgbClr val="000000"/>
                </a:solidFill>
                <a:effectLst/>
                <a:latin typeface="Arial"/>
                <a:ea typeface="Arial"/>
                <a:cs typeface="Arial"/>
                <a:sym typeface="Arial"/>
              </a:rPr>
              <a:t>então o estudo que eu venho trazer aqui hoje </a:t>
            </a:r>
            <a:r>
              <a:rPr lang="pt-BR" sz="1100" b="0" i="0" u="none" strike="noStrike" cap="none" dirty="0" smtClean="0">
                <a:solidFill>
                  <a:srgbClr val="000000"/>
                </a:solidFill>
                <a:effectLst/>
                <a:latin typeface="Arial"/>
                <a:ea typeface="Arial"/>
                <a:cs typeface="Arial"/>
                <a:sym typeface="Arial"/>
              </a:rPr>
              <a:t>é um</a:t>
            </a:r>
            <a:r>
              <a:rPr lang="pt-BR" sz="1100" b="0" i="0" u="none" strike="noStrike" cap="none" baseline="0" dirty="0" smtClean="0">
                <a:solidFill>
                  <a:srgbClr val="000000"/>
                </a:solidFill>
                <a:effectLst/>
                <a:latin typeface="Arial"/>
                <a:ea typeface="Arial"/>
                <a:cs typeface="Arial"/>
                <a:sym typeface="Arial"/>
              </a:rPr>
              <a:t> estudo sobre esse sistema que e trago pra </a:t>
            </a:r>
            <a:r>
              <a:rPr lang="pt-BR" sz="1100" b="0" i="0" u="none" strike="noStrike" cap="none" baseline="0" dirty="0" err="1" smtClean="0">
                <a:solidFill>
                  <a:srgbClr val="000000"/>
                </a:solidFill>
                <a:effectLst/>
                <a:latin typeface="Arial"/>
                <a:ea typeface="Arial"/>
                <a:cs typeface="Arial"/>
                <a:sym typeface="Arial"/>
              </a:rPr>
              <a:t>vcs</a:t>
            </a:r>
            <a:r>
              <a:rPr lang="pt-BR" sz="1100" b="0" i="0" u="none" strike="noStrike" cap="none" baseline="0" dirty="0" smtClean="0">
                <a:solidFill>
                  <a:srgbClr val="000000"/>
                </a:solidFill>
                <a:effectLst/>
                <a:latin typeface="Arial"/>
                <a:ea typeface="Arial"/>
                <a:cs typeface="Arial"/>
                <a:sym typeface="Arial"/>
              </a:rPr>
              <a:t> hoje, é um estudo sobre fala adulta com um olho na aquisição.</a:t>
            </a:r>
          </a:p>
          <a:p>
            <a:pPr marL="0" lvl="0" indent="0" algn="l" rtl="0">
              <a:spcBef>
                <a:spcPts val="0"/>
              </a:spcBef>
              <a:spcAft>
                <a:spcPts val="0"/>
              </a:spcAft>
              <a:buNone/>
            </a:pPr>
            <a:endParaRPr lang="pt-BR"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pt-BR"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pt-B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pt-B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pt-BR" sz="1100" b="0" i="0" u="none" strike="noStrike" cap="none" dirty="0" smtClean="0">
                <a:solidFill>
                  <a:srgbClr val="000000"/>
                </a:solidFill>
                <a:effectLst/>
                <a:latin typeface="Arial"/>
                <a:ea typeface="Arial"/>
                <a:cs typeface="Arial"/>
                <a:sym typeface="Arial"/>
              </a:rPr>
              <a:t>fala sobre a </a:t>
            </a:r>
            <a:r>
              <a:rPr lang="pt-BR" sz="1100" b="0" i="0" u="none" strike="noStrike" cap="none" dirty="0" err="1" smtClean="0">
                <a:solidFill>
                  <a:srgbClr val="000000"/>
                </a:solidFill>
                <a:effectLst/>
                <a:latin typeface="Arial"/>
                <a:ea typeface="Arial"/>
                <a:cs typeface="Arial"/>
                <a:sym typeface="Arial"/>
              </a:rPr>
              <a:t>variaçao</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socioling</a:t>
            </a:r>
            <a:r>
              <a:rPr lang="pt-BR" sz="1100" b="0" i="0" u="none" strike="noStrike" cap="none" dirty="0" smtClean="0">
                <a:solidFill>
                  <a:srgbClr val="000000"/>
                </a:solidFill>
                <a:effectLst/>
                <a:latin typeface="Arial"/>
                <a:ea typeface="Arial"/>
                <a:cs typeface="Arial"/>
                <a:sym typeface="Arial"/>
              </a:rPr>
              <a:t> de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mas nenhum fala da </a:t>
            </a:r>
            <a:r>
              <a:rPr lang="pt-BR" sz="1100" b="0" i="0" u="none" strike="noStrike" cap="none" dirty="0" err="1" smtClean="0">
                <a:solidFill>
                  <a:srgbClr val="000000"/>
                </a:solidFill>
                <a:effectLst/>
                <a:latin typeface="Arial"/>
                <a:ea typeface="Arial"/>
                <a:cs typeface="Arial"/>
                <a:sym typeface="Arial"/>
              </a:rPr>
              <a:t>variaçao</a:t>
            </a:r>
            <a:r>
              <a:rPr lang="pt-BR" sz="1100" b="0" i="0" u="none" strike="noStrike" cap="none" dirty="0" smtClean="0">
                <a:solidFill>
                  <a:srgbClr val="000000"/>
                </a:solidFill>
                <a:effectLst/>
                <a:latin typeface="Arial"/>
                <a:ea typeface="Arial"/>
                <a:cs typeface="Arial"/>
                <a:sym typeface="Arial"/>
              </a:rPr>
              <a:t> no dialeto </a:t>
            </a:r>
            <a:r>
              <a:rPr lang="pt-BR" sz="1100" b="0" i="0" u="none" strike="noStrike" cap="none" dirty="0" err="1" smtClean="0">
                <a:solidFill>
                  <a:srgbClr val="000000"/>
                </a:solidFill>
                <a:effectLst/>
                <a:latin typeface="Arial"/>
                <a:ea typeface="Arial"/>
                <a:cs typeface="Arial"/>
                <a:sym typeface="Arial"/>
              </a:rPr>
              <a:t>payçulista</a:t>
            </a:r>
            <a:r>
              <a:rPr lang="pt-BR" sz="1100" b="0" i="0" u="none" strike="noStrike" cap="none" dirty="0" smtClean="0">
                <a:solidFill>
                  <a:srgbClr val="000000"/>
                </a:solidFill>
                <a:effectLst/>
                <a:latin typeface="Arial"/>
                <a:ea typeface="Arial"/>
                <a:cs typeface="Arial"/>
                <a:sym typeface="Arial"/>
              </a:rPr>
              <a:t>, que eu </a:t>
            </a:r>
            <a:r>
              <a:rPr lang="pt-BR" sz="1100" b="0" i="0" u="none" strike="noStrike" cap="none" dirty="0" err="1" smtClean="0">
                <a:solidFill>
                  <a:srgbClr val="000000"/>
                </a:solidFill>
                <a:effectLst/>
                <a:latin typeface="Arial"/>
                <a:ea typeface="Arial"/>
                <a:cs typeface="Arial"/>
                <a:sym typeface="Arial"/>
              </a:rPr>
              <a:t>to</a:t>
            </a:r>
            <a:r>
              <a:rPr lang="pt-BR" sz="1100" b="0" i="0" u="none" strike="noStrike" cap="none" dirty="0" smtClean="0">
                <a:solidFill>
                  <a:srgbClr val="000000"/>
                </a:solidFill>
                <a:effectLst/>
                <a:latin typeface="Arial"/>
                <a:ea typeface="Arial"/>
                <a:cs typeface="Arial"/>
                <a:sym typeface="Arial"/>
              </a:rPr>
              <a:t> trabalhando; a maioria fala das </a:t>
            </a:r>
            <a:r>
              <a:rPr lang="pt-BR" sz="1100" b="0" i="0" u="none" strike="noStrike" cap="none" dirty="0" err="1" smtClean="0">
                <a:solidFill>
                  <a:srgbClr val="000000"/>
                </a:solidFill>
                <a:effectLst/>
                <a:latin typeface="Arial"/>
                <a:ea typeface="Arial"/>
                <a:cs typeface="Arial"/>
                <a:sym typeface="Arial"/>
              </a:rPr>
              <a:t>combinaçoes</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possiveis</a:t>
            </a:r>
            <a:r>
              <a:rPr lang="pt-BR" sz="1100" b="0" i="0" u="none" strike="noStrike" cap="none" dirty="0" smtClean="0">
                <a:solidFill>
                  <a:srgbClr val="000000"/>
                </a:solidFill>
                <a:effectLst/>
                <a:latin typeface="Arial"/>
                <a:ea typeface="Arial"/>
                <a:cs typeface="Arial"/>
                <a:sym typeface="Arial"/>
              </a:rPr>
              <a:t>, mas </a:t>
            </a:r>
            <a:r>
              <a:rPr lang="pt-BR" sz="1100" b="0" i="0" u="none" strike="noStrike" cap="none" dirty="0" err="1" smtClean="0">
                <a:solidFill>
                  <a:srgbClr val="000000"/>
                </a:solidFill>
                <a:effectLst/>
                <a:latin typeface="Arial"/>
                <a:ea typeface="Arial"/>
                <a:cs typeface="Arial"/>
                <a:sym typeface="Arial"/>
              </a:rPr>
              <a:t>ninguem</a:t>
            </a:r>
            <a:r>
              <a:rPr lang="pt-BR" sz="1100" b="0" i="0" u="none" strike="noStrike" cap="none" dirty="0" smtClean="0">
                <a:solidFill>
                  <a:srgbClr val="000000"/>
                </a:solidFill>
                <a:effectLst/>
                <a:latin typeface="Arial"/>
                <a:ea typeface="Arial"/>
                <a:cs typeface="Arial"/>
                <a:sym typeface="Arial"/>
              </a:rPr>
              <a:t> trabalhou realmente a </a:t>
            </a:r>
            <a:r>
              <a:rPr lang="pt-BR" sz="1100" b="0" i="0" u="none" strike="noStrike" cap="none" dirty="0" err="1" smtClean="0">
                <a:solidFill>
                  <a:srgbClr val="000000"/>
                </a:solidFill>
                <a:effectLst/>
                <a:latin typeface="Arial"/>
                <a:ea typeface="Arial"/>
                <a:cs typeface="Arial"/>
                <a:sym typeface="Arial"/>
              </a:rPr>
              <a:t>informaçao</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fonotatixa</a:t>
            </a:r>
            <a:r>
              <a:rPr lang="pt-BR" sz="1100" b="0" i="0" u="none" strike="noStrike" cap="none" dirty="0" smtClean="0">
                <a:solidFill>
                  <a:srgbClr val="000000"/>
                </a:solidFill>
                <a:effectLst/>
                <a:latin typeface="Arial"/>
                <a:ea typeface="Arial"/>
                <a:cs typeface="Arial"/>
                <a:sym typeface="Arial"/>
              </a:rPr>
              <a:t> de cada um, nem a </a:t>
            </a:r>
            <a:r>
              <a:rPr lang="pt-BR" sz="1100" b="0" i="0" u="none" strike="noStrike" cap="none" dirty="0" err="1" smtClean="0">
                <a:solidFill>
                  <a:srgbClr val="000000"/>
                </a:solidFill>
                <a:effectLst/>
                <a:latin typeface="Arial"/>
                <a:ea typeface="Arial"/>
                <a:cs typeface="Arial"/>
                <a:sym typeface="Arial"/>
              </a:rPr>
              <a:t>propprçao</a:t>
            </a:r>
            <a:r>
              <a:rPr lang="pt-BR" sz="1100" b="0" i="0" u="none" strike="noStrike" cap="none" dirty="0" smtClean="0">
                <a:solidFill>
                  <a:srgbClr val="000000"/>
                </a:solidFill>
                <a:effectLst/>
                <a:latin typeface="Arial"/>
                <a:ea typeface="Arial"/>
                <a:cs typeface="Arial"/>
                <a:sym typeface="Arial"/>
              </a:rPr>
              <a:t> de uso de cada um, nem como o uso afeta essa </a:t>
            </a:r>
            <a:r>
              <a:rPr lang="pt-BR" sz="1100" b="0" i="0" u="none" strike="noStrike" cap="none" dirty="0" err="1" smtClean="0">
                <a:solidFill>
                  <a:srgbClr val="000000"/>
                </a:solidFill>
                <a:effectLst/>
                <a:latin typeface="Arial"/>
                <a:ea typeface="Arial"/>
                <a:cs typeface="Arial"/>
                <a:sym typeface="Arial"/>
              </a:rPr>
              <a:t>fonotaxe</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Sera</a:t>
            </a:r>
            <a:r>
              <a:rPr lang="pt-BR" sz="1100" b="0" i="0" u="none" strike="noStrike" cap="none" dirty="0" smtClean="0">
                <a:solidFill>
                  <a:srgbClr val="000000"/>
                </a:solidFill>
                <a:effectLst/>
                <a:latin typeface="Arial"/>
                <a:ea typeface="Arial"/>
                <a:cs typeface="Arial"/>
                <a:sym typeface="Arial"/>
              </a:rPr>
              <a:t> que </a:t>
            </a:r>
            <a:r>
              <a:rPr lang="pt-BR" sz="1100" b="0" i="0" u="none" strike="noStrike" cap="none" dirty="0" err="1" smtClean="0">
                <a:solidFill>
                  <a:srgbClr val="000000"/>
                </a:solidFill>
                <a:effectLst/>
                <a:latin typeface="Arial"/>
                <a:ea typeface="Arial"/>
                <a:cs typeface="Arial"/>
                <a:sym typeface="Arial"/>
              </a:rPr>
              <a:t>gl</a:t>
            </a:r>
            <a:r>
              <a:rPr lang="pt-BR" sz="1100" b="0" i="0" u="none" strike="noStrike" cap="none" dirty="0" smtClean="0">
                <a:solidFill>
                  <a:srgbClr val="000000"/>
                </a:solidFill>
                <a:effectLst/>
                <a:latin typeface="Arial"/>
                <a:ea typeface="Arial"/>
                <a:cs typeface="Arial"/>
                <a:sym typeface="Arial"/>
              </a:rPr>
              <a:t> é </a:t>
            </a:r>
            <a:r>
              <a:rPr lang="pt-BR" sz="1100" b="0" i="0" u="none" strike="noStrike" cap="none" dirty="0" err="1" smtClean="0">
                <a:solidFill>
                  <a:srgbClr val="000000"/>
                </a:solidFill>
                <a:effectLst/>
                <a:latin typeface="Arial"/>
                <a:ea typeface="Arial"/>
                <a:cs typeface="Arial"/>
                <a:sym typeface="Arial"/>
              </a:rPr>
              <a:t>tao</a:t>
            </a:r>
            <a:r>
              <a:rPr lang="pt-BR" sz="1100" b="0" i="0" u="none" strike="noStrike" cap="none" dirty="0" smtClean="0">
                <a:solidFill>
                  <a:srgbClr val="000000"/>
                </a:solidFill>
                <a:effectLst/>
                <a:latin typeface="Arial"/>
                <a:ea typeface="Arial"/>
                <a:cs typeface="Arial"/>
                <a:sym typeface="Arial"/>
              </a:rPr>
              <a:t> gramatical quanto </a:t>
            </a:r>
            <a:r>
              <a:rPr lang="pt-BR" sz="1100" b="0" i="0" u="none" strike="noStrike" cap="none" dirty="0" err="1" smtClean="0">
                <a:solidFill>
                  <a:srgbClr val="000000"/>
                </a:solidFill>
                <a:effectLst/>
                <a:latin typeface="Arial"/>
                <a:ea typeface="Arial"/>
                <a:cs typeface="Arial"/>
                <a:sym typeface="Arial"/>
              </a:rPr>
              <a:t>br</a:t>
            </a:r>
            <a:r>
              <a:rPr lang="pt-BR" sz="1100" b="0" i="0" u="none" strike="noStrike" cap="none" dirty="0" smtClean="0">
                <a:solidFill>
                  <a:srgbClr val="000000"/>
                </a:solidFill>
                <a:effectLst/>
                <a:latin typeface="Arial"/>
                <a:ea typeface="Arial"/>
                <a:cs typeface="Arial"/>
                <a:sym typeface="Arial"/>
              </a:rPr>
              <a:t>? O uso é reflexo de uma </a:t>
            </a:r>
            <a:r>
              <a:rPr lang="pt-BR" sz="1100" b="0" i="0" u="none" strike="noStrike" cap="none" dirty="0" err="1" smtClean="0">
                <a:solidFill>
                  <a:srgbClr val="000000"/>
                </a:solidFill>
                <a:effectLst/>
                <a:latin typeface="Arial"/>
                <a:ea typeface="Arial"/>
                <a:cs typeface="Arial"/>
                <a:sym typeface="Arial"/>
              </a:rPr>
              <a:t>fonotaxe</a:t>
            </a:r>
            <a:r>
              <a:rPr lang="pt-BR" sz="1100" b="0" i="0" u="none" strike="noStrike" cap="none" dirty="0" smtClean="0">
                <a:solidFill>
                  <a:srgbClr val="000000"/>
                </a:solidFill>
                <a:effectLst/>
                <a:latin typeface="Arial"/>
                <a:ea typeface="Arial"/>
                <a:cs typeface="Arial"/>
                <a:sym typeface="Arial"/>
              </a:rPr>
              <a:t> gradiente, ou é acidente </a:t>
            </a:r>
            <a:r>
              <a:rPr lang="pt-BR" sz="1100" b="0" i="0" u="none" strike="noStrike" cap="none" dirty="0" err="1" smtClean="0">
                <a:solidFill>
                  <a:srgbClr val="000000"/>
                </a:solidFill>
                <a:effectLst/>
                <a:latin typeface="Arial"/>
                <a:ea typeface="Arial"/>
                <a:cs typeface="Arial"/>
                <a:sym typeface="Arial"/>
              </a:rPr>
              <a:t>historico</a:t>
            </a:r>
            <a:r>
              <a:rPr lang="pt-BR" sz="1100" b="0" i="0" u="none" strike="noStrike" cap="none" dirty="0" smtClean="0">
                <a:solidFill>
                  <a:srgbClr val="000000"/>
                </a:solidFill>
                <a:effectLst/>
                <a:latin typeface="Arial"/>
                <a:ea typeface="Arial"/>
                <a:cs typeface="Arial"/>
                <a:sym typeface="Arial"/>
              </a:rPr>
              <a:t>? Esse tipo de coisa é </a:t>
            </a:r>
            <a:r>
              <a:rPr lang="pt-BR" sz="1100" b="0" i="0" u="none" strike="noStrike" cap="none" dirty="0" err="1" smtClean="0">
                <a:solidFill>
                  <a:srgbClr val="000000"/>
                </a:solidFill>
                <a:effectLst/>
                <a:latin typeface="Arial"/>
                <a:ea typeface="Arial"/>
                <a:cs typeface="Arial"/>
                <a:sym typeface="Arial"/>
              </a:rPr>
              <a:t>esssncial</a:t>
            </a:r>
            <a:r>
              <a:rPr lang="pt-BR" sz="1100" b="0" i="0" u="none" strike="noStrike" cap="none" dirty="0" smtClean="0">
                <a:solidFill>
                  <a:srgbClr val="000000"/>
                </a:solidFill>
                <a:effectLst/>
                <a:latin typeface="Arial"/>
                <a:ea typeface="Arial"/>
                <a:cs typeface="Arial"/>
                <a:sym typeface="Arial"/>
              </a:rPr>
              <a:t> pra entender o percurso de </a:t>
            </a:r>
            <a:r>
              <a:rPr lang="pt-BR" sz="1100" b="0" i="0" u="none" strike="noStrike" cap="none" dirty="0" err="1" smtClean="0">
                <a:solidFill>
                  <a:srgbClr val="000000"/>
                </a:solidFill>
                <a:effectLst/>
                <a:latin typeface="Arial"/>
                <a:ea typeface="Arial"/>
                <a:cs typeface="Arial"/>
                <a:sym typeface="Arial"/>
              </a:rPr>
              <a:t>aquisiçao</a:t>
            </a:r>
            <a:r>
              <a:rPr lang="pt-BR" sz="1100" b="0" i="0" u="none" strike="noStrike" cap="none" dirty="0" smtClean="0">
                <a:solidFill>
                  <a:srgbClr val="000000"/>
                </a:solidFill>
                <a:effectLst/>
                <a:latin typeface="Arial"/>
                <a:ea typeface="Arial"/>
                <a:cs typeface="Arial"/>
                <a:sym typeface="Arial"/>
              </a:rPr>
              <a:t> da criança. </a:t>
            </a:r>
            <a:r>
              <a:rPr lang="pt-BR" sz="1100" b="0" i="0" u="none" strike="noStrike" cap="none" dirty="0" err="1" smtClean="0">
                <a:solidFill>
                  <a:srgbClr val="000000"/>
                </a:solidFill>
                <a:effectLst/>
                <a:latin typeface="Arial"/>
                <a:ea typeface="Arial"/>
                <a:cs typeface="Arial"/>
                <a:sym typeface="Arial"/>
              </a:rPr>
              <a:t>Entao</a:t>
            </a:r>
            <a:r>
              <a:rPr lang="pt-BR" sz="1100" b="0" i="0" u="none" strike="noStrike" cap="none" dirty="0" smtClean="0">
                <a:solidFill>
                  <a:srgbClr val="000000"/>
                </a:solidFill>
                <a:effectLst/>
                <a:latin typeface="Arial"/>
                <a:ea typeface="Arial"/>
                <a:cs typeface="Arial"/>
                <a:sym typeface="Arial"/>
              </a:rPr>
              <a:t> aqui eu vou apresentar essas questões sobre a fala adulta, mas sempre de olho na </a:t>
            </a:r>
            <a:r>
              <a:rPr lang="pt-BR" sz="1100" b="0" i="0" u="none" strike="noStrike" cap="none" dirty="0" err="1" smtClean="0">
                <a:solidFill>
                  <a:srgbClr val="000000"/>
                </a:solidFill>
                <a:effectLst/>
                <a:latin typeface="Arial"/>
                <a:ea typeface="Arial"/>
                <a:cs typeface="Arial"/>
                <a:sym typeface="Arial"/>
              </a:rPr>
              <a:t>aquisiçao</a:t>
            </a:r>
            <a:r>
              <a:rPr lang="pt-BR" sz="1100" b="0" i="0" u="none" strike="noStrike" cap="none" dirty="0" smtClean="0">
                <a:solidFill>
                  <a:srgbClr val="000000"/>
                </a:solidFill>
                <a:effectLst/>
                <a:latin typeface="Arial"/>
                <a:ea typeface="Arial"/>
                <a:cs typeface="Arial"/>
                <a:sym typeface="Arial"/>
              </a:rPr>
              <a:t>.</a:t>
            </a:r>
            <a:r>
              <a:rPr lang="pt-BR" dirty="0" smtClean="0"/>
              <a:t/>
            </a:r>
            <a:br>
              <a:rPr lang="pt-BR" dirty="0" smtClean="0"/>
            </a:br>
            <a:r>
              <a:rPr lang="pt-BR" dirty="0" smtClean="0"/>
              <a:t/>
            </a:r>
            <a:br>
              <a:rPr lang="pt-BR" dirty="0" smtClean="0"/>
            </a:br>
            <a:endParaRPr lang="pt-BR" baseline="0" dirty="0" smtClean="0"/>
          </a:p>
          <a:p>
            <a:pPr marL="0" lvl="0" indent="0" algn="l" rtl="0">
              <a:spcBef>
                <a:spcPts val="0"/>
              </a:spcBef>
              <a:spcAft>
                <a:spcPts val="0"/>
              </a:spcAft>
              <a:buNone/>
            </a:pPr>
            <a:r>
              <a:rPr lang="pt-BR" baseline="0" dirty="0" err="1" smtClean="0"/>
              <a:t>Thr</a:t>
            </a:r>
            <a:r>
              <a:rPr lang="pt-BR" baseline="0" dirty="0" smtClean="0"/>
              <a:t>, mas nem precisamos ir tão longe, quando a gente pensa no TL a gente já </a:t>
            </a:r>
          </a:p>
          <a:p>
            <a:pPr marL="0" lvl="0" indent="0" algn="l" rtl="0">
              <a:spcBef>
                <a:spcPts val="0"/>
              </a:spcBef>
              <a:spcAft>
                <a:spcPts val="0"/>
              </a:spcAft>
              <a:buNone/>
            </a:pPr>
            <a:endParaRPr lang="pt-BR" baseline="0" dirty="0" smtClean="0"/>
          </a:p>
          <a:p>
            <a:pPr marL="0" lvl="0" indent="0" algn="l" rtl="0">
              <a:spcBef>
                <a:spcPts val="0"/>
              </a:spcBef>
              <a:spcAft>
                <a:spcPts val="0"/>
              </a:spcAft>
              <a:buNone/>
            </a:pPr>
            <a:r>
              <a:rPr lang="pt-BR" baseline="0" dirty="0" smtClean="0"/>
              <a:t>Quando pensamos em </a:t>
            </a:r>
            <a:r>
              <a:rPr lang="pt-BR" baseline="0" dirty="0" err="1" smtClean="0"/>
              <a:t>fonotaxe</a:t>
            </a:r>
            <a:r>
              <a:rPr lang="pt-BR" baseline="0" dirty="0" smtClean="0"/>
              <a:t> geralmente encontramos o que combina com o que, evidência positiva. Mas a gente vê que a evidência negativa indireta, a falta de evidência, também gera conhecimento: como descrever e julgar um novo CCV impossível, como modelar a intuição?</a:t>
            </a:r>
          </a:p>
          <a:p>
            <a:pPr marL="0" lvl="0" indent="0" algn="l" rtl="0">
              <a:spcBef>
                <a:spcPts val="0"/>
              </a:spcBef>
              <a:spcAft>
                <a:spcPts val="0"/>
              </a:spcAft>
              <a:buNone/>
            </a:pPr>
            <a:endParaRPr lang="pt-BR" baseline="0" dirty="0" smtClean="0"/>
          </a:p>
          <a:p>
            <a:pPr marL="0" lvl="0" indent="0" algn="l" rtl="0">
              <a:spcBef>
                <a:spcPts val="0"/>
              </a:spcBef>
              <a:spcAft>
                <a:spcPts val="0"/>
              </a:spcAft>
              <a:buNone/>
            </a:pPr>
            <a:endParaRPr lang="pt-BR" baseline="0" dirty="0" smtClean="0"/>
          </a:p>
          <a:p>
            <a:pPr marL="0" lvl="0" indent="0" algn="l" rtl="0">
              <a:spcBef>
                <a:spcPts val="0"/>
              </a:spcBef>
              <a:spcAft>
                <a:spcPts val="0"/>
              </a:spcAft>
              <a:buNone/>
            </a:pPr>
            <a:endParaRPr lang="pt-BR"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0" i="0" u="none" strike="noStrike" cap="none" dirty="0" smtClean="0">
                <a:solidFill>
                  <a:srgbClr val="000000"/>
                </a:solidFill>
                <a:effectLst/>
                <a:latin typeface="Arial"/>
                <a:ea typeface="Arial"/>
                <a:cs typeface="Arial"/>
                <a:sym typeface="Arial"/>
              </a:rPr>
              <a:t>Minha área de pesquisa é aquisição de fonologia, eu estudo como as crianças adquirem os ataques ramificados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tipo bruxa, blusa. Mas hoje eu venho aqui trazer sadia da fala adulta, da fonologia adulta. Porque quando a gente estuda aquisição, a gente precisa ter uma boa descrição sobre qual é o sistema que está sendo adquirido pela criança. E o que eu observei é que na literatura do PB praticamente não existiam descrições aprofundadas sobre o CCV. A gente tem uma descrição de quais combinações são possíveis ou não e é isso, </a:t>
            </a:r>
            <a:r>
              <a:rPr lang="pt-BR" sz="1100" b="0" i="0" u="none" strike="noStrike" cap="none" dirty="0" err="1" smtClean="0">
                <a:solidFill>
                  <a:srgbClr val="000000"/>
                </a:solidFill>
                <a:effectLst/>
                <a:latin typeface="Arial"/>
                <a:ea typeface="Arial"/>
                <a:cs typeface="Arial"/>
                <a:sym typeface="Arial"/>
              </a:rPr>
              <a:t>trprbrvretc</a:t>
            </a:r>
            <a:r>
              <a:rPr lang="pt-BR" sz="1100" b="0" i="0" u="none" strike="noStrike" cap="none" dirty="0" smtClean="0">
                <a:solidFill>
                  <a:srgbClr val="000000"/>
                </a:solidFill>
                <a:effectLst/>
                <a:latin typeface="Arial"/>
                <a:ea typeface="Arial"/>
                <a:cs typeface="Arial"/>
                <a:sym typeface="Arial"/>
              </a:rPr>
              <a:t>. Mas Por exemplo, qual que s frequência de cada combinação segmental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na fala? Qual é a produtividade dessas diferentes combinações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Porque por exemplo, GL é um </a:t>
            </a:r>
            <a:r>
              <a:rPr lang="pt-BR" sz="1100" b="0" i="0" u="none" strike="noStrike" cap="none" dirty="0" err="1" smtClean="0">
                <a:solidFill>
                  <a:srgbClr val="000000"/>
                </a:solidFill>
                <a:effectLst/>
                <a:latin typeface="Arial"/>
                <a:ea typeface="Arial"/>
                <a:cs typeface="Arial"/>
                <a:sym typeface="Arial"/>
              </a:rPr>
              <a:t>ccv</a:t>
            </a:r>
            <a:r>
              <a:rPr lang="pt-BR" sz="1100" b="0" i="0" u="none" strike="noStrike" cap="none" dirty="0" smtClean="0">
                <a:solidFill>
                  <a:srgbClr val="000000"/>
                </a:solidFill>
                <a:effectLst/>
                <a:latin typeface="Arial"/>
                <a:ea typeface="Arial"/>
                <a:cs typeface="Arial"/>
                <a:sym typeface="Arial"/>
              </a:rPr>
              <a:t> que representa menos de 1% dos dados de um corpus de fala, e na fala dirigida a criança é praticamente </a:t>
            </a:r>
            <a:r>
              <a:rPr lang="pt-BR" sz="1100" b="0" i="0" u="none" strike="noStrike" cap="none" dirty="0" err="1" smtClean="0">
                <a:solidFill>
                  <a:srgbClr val="000000"/>
                </a:solidFill>
                <a:effectLst/>
                <a:latin typeface="Arial"/>
                <a:ea typeface="Arial"/>
                <a:cs typeface="Arial"/>
                <a:sym typeface="Arial"/>
              </a:rPr>
              <a:t>so</a:t>
            </a:r>
            <a:r>
              <a:rPr lang="pt-BR" sz="1100" b="0" i="0" u="none" strike="noStrike" cap="none" dirty="0" smtClean="0">
                <a:solidFill>
                  <a:srgbClr val="000000"/>
                </a:solidFill>
                <a:effectLst/>
                <a:latin typeface="Arial"/>
                <a:ea typeface="Arial"/>
                <a:cs typeface="Arial"/>
                <a:sym typeface="Arial"/>
              </a:rPr>
              <a:t> na palavra inglês. Será que esse gol é tão produtivo quanto </a:t>
            </a:r>
            <a:r>
              <a:rPr lang="pt-BR" sz="1100" b="0" i="0" u="none" strike="noStrike" cap="none" dirty="0" err="1" smtClean="0">
                <a:solidFill>
                  <a:srgbClr val="000000"/>
                </a:solidFill>
                <a:effectLst/>
                <a:latin typeface="Arial"/>
                <a:ea typeface="Arial"/>
                <a:cs typeface="Arial"/>
                <a:sym typeface="Arial"/>
              </a:rPr>
              <a:t>tr</a:t>
            </a:r>
            <a:r>
              <a:rPr lang="pt-BR" sz="1100" b="0" i="0" u="none" strike="noStrike" cap="none" dirty="0" smtClean="0">
                <a:solidFill>
                  <a:srgbClr val="000000"/>
                </a:solidFill>
                <a:effectLst/>
                <a:latin typeface="Arial"/>
                <a:ea typeface="Arial"/>
                <a:cs typeface="Arial"/>
                <a:sym typeface="Arial"/>
              </a:rPr>
              <a:t>, </a:t>
            </a:r>
            <a:r>
              <a:rPr lang="pt-BR" sz="1100" b="0" i="0" u="none" strike="noStrike" cap="none" dirty="0" err="1" smtClean="0">
                <a:solidFill>
                  <a:srgbClr val="000000"/>
                </a:solidFill>
                <a:effectLst/>
                <a:latin typeface="Arial"/>
                <a:ea typeface="Arial"/>
                <a:cs typeface="Arial"/>
                <a:sym typeface="Arial"/>
              </a:rPr>
              <a:t>pr</a:t>
            </a:r>
            <a:r>
              <a:rPr lang="pt-BR" sz="1100" b="0" i="0" u="none" strike="noStrike" cap="none" dirty="0" smtClean="0">
                <a:solidFill>
                  <a:srgbClr val="000000"/>
                </a:solidFill>
                <a:effectLst/>
                <a:latin typeface="Arial"/>
                <a:ea typeface="Arial"/>
                <a:cs typeface="Arial"/>
                <a:sym typeface="Arial"/>
              </a:rPr>
              <a:t>, que são nega frequentes? Se GL beira 1% ele tá ali no TL, mas a gente também não tem uma boa descrição pro TL. Qual que é a aceitabilidade de </a:t>
            </a:r>
            <a:r>
              <a:rPr lang="pt-BR" sz="1100" b="0" i="0" u="none" strike="noStrike" cap="none" dirty="0" err="1" smtClean="0">
                <a:solidFill>
                  <a:srgbClr val="000000"/>
                </a:solidFill>
                <a:effectLst/>
                <a:latin typeface="Arial"/>
                <a:ea typeface="Arial"/>
                <a:cs typeface="Arial"/>
                <a:sym typeface="Arial"/>
              </a:rPr>
              <a:t>tô</a:t>
            </a:r>
            <a:r>
              <a:rPr lang="pt-BR" sz="1100" b="0" i="0" u="none" strike="noStrike" cap="none" dirty="0" smtClean="0">
                <a:solidFill>
                  <a:srgbClr val="000000"/>
                </a:solidFill>
                <a:effectLst/>
                <a:latin typeface="Arial"/>
                <a:ea typeface="Arial"/>
                <a:cs typeface="Arial"/>
                <a:sym typeface="Arial"/>
              </a:rPr>
              <a:t>, ele é considerado estranho na língua? Ele é comparável com </a:t>
            </a:r>
            <a:r>
              <a:rPr lang="pt-BR" sz="1100" b="0" i="0" u="none" strike="noStrike" cap="none" dirty="0" err="1" smtClean="0">
                <a:solidFill>
                  <a:srgbClr val="000000"/>
                </a:solidFill>
                <a:effectLst/>
                <a:latin typeface="Arial"/>
                <a:ea typeface="Arial"/>
                <a:cs typeface="Arial"/>
                <a:sym typeface="Arial"/>
              </a:rPr>
              <a:t>Bn</a:t>
            </a:r>
            <a:r>
              <a:rPr lang="pt-BR" sz="1100" b="0" i="0" u="none" strike="noStrike" cap="none" dirty="0" smtClean="0">
                <a:solidFill>
                  <a:srgbClr val="000000"/>
                </a:solidFill>
                <a:effectLst/>
                <a:latin typeface="Arial"/>
                <a:ea typeface="Arial"/>
                <a:cs typeface="Arial"/>
                <a:sym typeface="Arial"/>
              </a:rPr>
              <a:t>? Com </a:t>
            </a:r>
            <a:r>
              <a:rPr lang="pt-BR" sz="1100" b="0" i="0" u="none" strike="noStrike" cap="none" dirty="0" err="1" smtClean="0">
                <a:solidFill>
                  <a:srgbClr val="000000"/>
                </a:solidFill>
                <a:effectLst/>
                <a:latin typeface="Arial"/>
                <a:ea typeface="Arial"/>
                <a:cs typeface="Arial"/>
                <a:sym typeface="Arial"/>
              </a:rPr>
              <a:t>gl</a:t>
            </a:r>
            <a:r>
              <a:rPr lang="pt-BR" sz="1100" b="0" i="0" u="none" strike="noStrike" cap="none" dirty="0" smtClean="0">
                <a:solidFill>
                  <a:srgbClr val="000000"/>
                </a:solidFill>
                <a:effectLst/>
                <a:latin typeface="Arial"/>
                <a:ea typeface="Arial"/>
                <a:cs typeface="Arial"/>
                <a:sym typeface="Arial"/>
              </a:rPr>
              <a:t>? Com </a:t>
            </a:r>
            <a:r>
              <a:rPr lang="pt-BR" sz="1100" b="0" i="0" u="none" strike="noStrike" cap="none" dirty="0" err="1" smtClean="0">
                <a:solidFill>
                  <a:srgbClr val="000000"/>
                </a:solidFill>
                <a:effectLst/>
                <a:latin typeface="Arial"/>
                <a:ea typeface="Arial"/>
                <a:cs typeface="Arial"/>
                <a:sym typeface="Arial"/>
              </a:rPr>
              <a:t>tr</a:t>
            </a:r>
            <a:r>
              <a:rPr lang="pt-BR" sz="1100" b="0" i="0" u="none" strike="noStrike" cap="none" dirty="0" smtClean="0">
                <a:solidFill>
                  <a:srgbClr val="000000"/>
                </a:solidFill>
                <a:effectLst/>
                <a:latin typeface="Arial"/>
                <a:ea typeface="Arial"/>
                <a:cs typeface="Arial"/>
                <a:sym typeface="Arial"/>
              </a:rPr>
              <a:t>? E a perfeição desses </a:t>
            </a:r>
            <a:r>
              <a:rPr lang="pt-BR" sz="1100" b="0" i="0" u="none" strike="noStrike" cap="none" dirty="0" err="1" smtClean="0">
                <a:solidFill>
                  <a:srgbClr val="000000"/>
                </a:solidFill>
                <a:effectLst/>
                <a:latin typeface="Arial"/>
                <a:ea typeface="Arial"/>
                <a:cs typeface="Arial"/>
                <a:sym typeface="Arial"/>
              </a:rPr>
              <a:t>ccvs</a:t>
            </a:r>
            <a:r>
              <a:rPr lang="pt-BR" sz="1100" b="0" i="0" u="none" strike="noStrike" cap="none" dirty="0" smtClean="0">
                <a:solidFill>
                  <a:srgbClr val="000000"/>
                </a:solidFill>
                <a:effectLst/>
                <a:latin typeface="Arial"/>
                <a:ea typeface="Arial"/>
                <a:cs typeface="Arial"/>
                <a:sym typeface="Arial"/>
              </a:rPr>
              <a:t>? E a articulação? Todas essa questões importantes pra pensar a aquisição </a:t>
            </a:r>
            <a:r>
              <a:rPr lang="pt-BR" sz="1100" b="0" i="0" u="none" strike="noStrike" cap="none" dirty="0" err="1" smtClean="0">
                <a:solidFill>
                  <a:srgbClr val="000000"/>
                </a:solidFill>
                <a:effectLst/>
                <a:latin typeface="Arial"/>
                <a:ea typeface="Arial"/>
                <a:cs typeface="Arial"/>
                <a:sym typeface="Arial"/>
              </a:rPr>
              <a:t>tavam</a:t>
            </a:r>
            <a:r>
              <a:rPr lang="pt-BR" sz="1100" b="0" i="0" u="none" strike="noStrike" cap="none" dirty="0" smtClean="0">
                <a:solidFill>
                  <a:srgbClr val="000000"/>
                </a:solidFill>
                <a:effectLst/>
                <a:latin typeface="Arial"/>
                <a:ea typeface="Arial"/>
                <a:cs typeface="Arial"/>
                <a:sym typeface="Arial"/>
              </a:rPr>
              <a:t> faltando! Então eu fui atrás de fazer essa descrição, e é isso que eu apresento pra </a:t>
            </a:r>
            <a:r>
              <a:rPr lang="pt-BR" sz="1100" b="0" i="0" u="none" strike="noStrike" cap="none" dirty="0" err="1" smtClean="0">
                <a:solidFill>
                  <a:srgbClr val="000000"/>
                </a:solidFill>
                <a:effectLst/>
                <a:latin typeface="Arial"/>
                <a:ea typeface="Arial"/>
                <a:cs typeface="Arial"/>
                <a:sym typeface="Arial"/>
              </a:rPr>
              <a:t>vcs</a:t>
            </a:r>
            <a:r>
              <a:rPr lang="pt-BR" sz="1100" b="0" i="0" u="none" strike="noStrike" cap="none" dirty="0" smtClean="0">
                <a:solidFill>
                  <a:srgbClr val="000000"/>
                </a:solidFill>
                <a:effectLst/>
                <a:latin typeface="Arial"/>
                <a:ea typeface="Arial"/>
                <a:cs typeface="Arial"/>
                <a:sym typeface="Arial"/>
              </a:rPr>
              <a:t> aqui hoje.</a:t>
            </a:r>
            <a:endParaRPr lang="pt-BR"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204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dirty="0" smtClean="0"/>
              <a:t>Quando</a:t>
            </a:r>
            <a:r>
              <a:rPr lang="pt-BR" baseline="0" dirty="0" smtClean="0"/>
              <a:t> a gente pensa em </a:t>
            </a:r>
            <a:r>
              <a:rPr lang="pt-BR" baseline="0" dirty="0" err="1" smtClean="0"/>
              <a:t>Fonotaxe</a:t>
            </a:r>
            <a:r>
              <a:rPr lang="pt-BR" baseline="0" dirty="0" smtClean="0"/>
              <a:t>, a gente pensa que todos os falantes de português brasileiro olham pra essas palavras aqui, </a:t>
            </a:r>
            <a:r>
              <a:rPr lang="pt-BR" baseline="0" dirty="0" err="1" smtClean="0"/>
              <a:t>rlke</a:t>
            </a:r>
            <a:r>
              <a:rPr lang="pt-BR" baseline="0" dirty="0" smtClean="0"/>
              <a:t> e </a:t>
            </a:r>
            <a:r>
              <a:rPr lang="pt-BR" baseline="0" dirty="0" err="1" smtClean="0"/>
              <a:t>rlpe</a:t>
            </a:r>
            <a:r>
              <a:rPr lang="pt-BR" baseline="0" dirty="0" smtClean="0"/>
              <a:t> e imediatamente sabem que essas não são e nunca vão poder ser palavras do PB, apesar de essa ser uma combinação possível em outras língua, e ainda que a combinação r + l esteja presente</a:t>
            </a:r>
            <a:endParaRPr lang="pt-BR" dirty="0" smtClean="0"/>
          </a:p>
          <a:p>
            <a:endParaRPr lang="pt-BR" dirty="0"/>
          </a:p>
        </p:txBody>
      </p:sp>
    </p:spTree>
    <p:extLst>
      <p:ext uri="{BB962C8B-B14F-4D97-AF65-F5344CB8AC3E}">
        <p14:creationId xmlns:p14="http://schemas.microsoft.com/office/powerpoint/2010/main" val="332178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dirty="0" smtClean="0"/>
              <a:t>Quando</a:t>
            </a:r>
            <a:r>
              <a:rPr lang="pt-BR" baseline="0" dirty="0" smtClean="0"/>
              <a:t> a gente pensa em </a:t>
            </a:r>
            <a:r>
              <a:rPr lang="pt-BR" baseline="0" dirty="0" err="1" smtClean="0"/>
              <a:t>Fonotaxe</a:t>
            </a:r>
            <a:r>
              <a:rPr lang="pt-BR" baseline="0" dirty="0" smtClean="0"/>
              <a:t>, a gente pensa que todos os falantes de português brasileiro olham pra essas palavras aqui, </a:t>
            </a:r>
            <a:r>
              <a:rPr lang="pt-BR" baseline="0" dirty="0" err="1" smtClean="0"/>
              <a:t>rlke</a:t>
            </a:r>
            <a:r>
              <a:rPr lang="pt-BR" baseline="0" dirty="0" smtClean="0"/>
              <a:t> e </a:t>
            </a:r>
            <a:r>
              <a:rPr lang="pt-BR" baseline="0" dirty="0" err="1" smtClean="0"/>
              <a:t>rlpe</a:t>
            </a:r>
            <a:r>
              <a:rPr lang="pt-BR" baseline="0" dirty="0" smtClean="0"/>
              <a:t> e imediatamente sabem que essas não são e nunca vão poder ser palavras do PB, apesar de essa ser uma combinação possível em outras língua, e ainda que a combinação r + l esteja presente em outros contextos na língua.</a:t>
            </a:r>
            <a:endParaRPr lang="pt-BR" dirty="0" smtClean="0"/>
          </a:p>
          <a:p>
            <a:endParaRPr lang="pt-BR" dirty="0"/>
          </a:p>
        </p:txBody>
      </p:sp>
    </p:spTree>
    <p:extLst>
      <p:ext uri="{BB962C8B-B14F-4D97-AF65-F5344CB8AC3E}">
        <p14:creationId xmlns:p14="http://schemas.microsoft.com/office/powerpoint/2010/main" val="144572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 Isso mostra que o conhecimento </a:t>
            </a:r>
            <a:r>
              <a:rPr lang="pt-BR" baseline="0" dirty="0" err="1" smtClean="0"/>
              <a:t>fonotático</a:t>
            </a:r>
            <a:r>
              <a:rPr lang="pt-BR" baseline="0" dirty="0" smtClean="0"/>
              <a:t> do falante, mesmo o conhecimento implícito, é altamente refinado. A criança precisa adquirir essa intuição, esse conhecimento, com base naquilo que não existe na língua, adquirindo até mesmo distinções entre coisas que não existem na língua. Esse conhecimento faz parte do alvo que a criança precisa adquirir. Logo, precisa ser descrito. </a:t>
            </a:r>
          </a:p>
          <a:p>
            <a:endParaRPr lang="pt-BR" dirty="0"/>
          </a:p>
        </p:txBody>
      </p:sp>
    </p:spTree>
    <p:extLst>
      <p:ext uri="{BB962C8B-B14F-4D97-AF65-F5344CB8AC3E}">
        <p14:creationId xmlns:p14="http://schemas.microsoft.com/office/powerpoint/2010/main" val="30399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dirty="0" smtClean="0"/>
              <a:t>Então o meu trabalho como doutoranda estudando a aquisição CCV é primeiramente descrever essa superfície fonotáticas que a criança tem acesso, e que ela vai usar pra construir a aquisição, e também descrever</a:t>
            </a:r>
            <a:r>
              <a:rPr lang="pt-BR" baseline="0" dirty="0" smtClean="0"/>
              <a:t> o sistema </a:t>
            </a:r>
            <a:r>
              <a:rPr lang="pt-BR" baseline="0" dirty="0" err="1" smtClean="0"/>
              <a:t>fonotático</a:t>
            </a:r>
            <a:r>
              <a:rPr lang="pt-BR" baseline="0" dirty="0" smtClean="0"/>
              <a:t> que a criança construiu pra poder reger, pra poder organizar e dar sentido praquela superfície </a:t>
            </a:r>
            <a:r>
              <a:rPr lang="pt-BR" baseline="0" dirty="0" err="1" smtClean="0"/>
              <a:t>fonotática</a:t>
            </a:r>
            <a:endParaRPr lang="pt-BR" dirty="0"/>
          </a:p>
        </p:txBody>
      </p:sp>
    </p:spTree>
    <p:extLst>
      <p:ext uri="{BB962C8B-B14F-4D97-AF65-F5344CB8AC3E}">
        <p14:creationId xmlns:p14="http://schemas.microsoft.com/office/powerpoint/2010/main" val="334797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E essas combinações ausentes na língua trazem perguntas interessantes, por exemplo: a gente descreve CCV como uma combinação de obstruinte + líquida. A gente sabe quais combinações são possíveis, mas como o falante reagiria a outras combinações consonantais dentro da classe obstruinte + líquida, como </a:t>
            </a:r>
            <a:r>
              <a:rPr lang="pt-BR" baseline="0" dirty="0" err="1" smtClean="0"/>
              <a:t>ʃ</a:t>
            </a:r>
            <a:r>
              <a:rPr lang="pt-BR" baseline="0" dirty="0" err="1" smtClean="0">
                <a:latin typeface="Arial" panose="020B0604020202020204" pitchFamily="34" charset="0"/>
                <a:cs typeface="Arial" panose="020B0604020202020204" pitchFamily="34" charset="0"/>
              </a:rPr>
              <a:t>ɾ</a:t>
            </a:r>
            <a:r>
              <a:rPr lang="pt-BR" baseline="0" dirty="0" smtClean="0">
                <a:latin typeface="Arial" panose="020B0604020202020204" pitchFamily="34" charset="0"/>
                <a:cs typeface="Arial" panose="020B0604020202020204" pitchFamily="34" charset="0"/>
              </a:rPr>
              <a:t>? </a:t>
            </a:r>
            <a:r>
              <a:rPr lang="pt-BR" baseline="0" dirty="0" err="1" smtClean="0"/>
              <a:t>ʃ</a:t>
            </a:r>
            <a:r>
              <a:rPr lang="pt-BR" baseline="0" dirty="0" err="1" smtClean="0">
                <a:latin typeface="Arial" panose="020B0604020202020204" pitchFamily="34" charset="0"/>
                <a:cs typeface="Arial" panose="020B0604020202020204" pitchFamily="34" charset="0"/>
              </a:rPr>
              <a:t>ɾ</a:t>
            </a:r>
            <a:r>
              <a:rPr lang="pt-BR" baseline="0" dirty="0" smtClean="0">
                <a:latin typeface="Arial" panose="020B0604020202020204" pitchFamily="34" charset="0"/>
                <a:cs typeface="Arial" panose="020B0604020202020204" pitchFamily="34" charset="0"/>
              </a:rPr>
              <a:t> é uma combinação com </a:t>
            </a:r>
            <a:r>
              <a:rPr lang="pt-BR" baseline="0" dirty="0" err="1" smtClean="0">
                <a:latin typeface="Arial" panose="020B0604020202020204" pitchFamily="34" charset="0"/>
                <a:cs typeface="Arial" panose="020B0604020202020204" pitchFamily="34" charset="0"/>
              </a:rPr>
              <a:t>friativa</a:t>
            </a:r>
            <a:r>
              <a:rPr lang="pt-BR" baseline="0" dirty="0" smtClean="0">
                <a:latin typeface="Arial" panose="020B0604020202020204" pitchFamily="34" charset="0"/>
                <a:cs typeface="Arial" panose="020B0604020202020204" pitchFamily="34" charset="0"/>
              </a:rPr>
              <a:t> palatal que a gente vê no inglês, por exemplo. Outro exemplo: a gente sabe que as fricativas labiais podem compor CCV, </a:t>
            </a:r>
            <a:r>
              <a:rPr lang="pt-BR" baseline="0" dirty="0" err="1" smtClean="0">
                <a:latin typeface="Arial" panose="020B0604020202020204" pitchFamily="34" charset="0"/>
                <a:cs typeface="Arial" panose="020B0604020202020204" pitchFamily="34" charset="0"/>
              </a:rPr>
              <a:t>fr</a:t>
            </a:r>
            <a:r>
              <a:rPr lang="pt-BR" baseline="0" dirty="0" smtClean="0">
                <a:latin typeface="Arial" panose="020B0604020202020204" pitchFamily="34" charset="0"/>
                <a:cs typeface="Arial" panose="020B0604020202020204" pitchFamily="34" charset="0"/>
              </a:rPr>
              <a:t>, </a:t>
            </a:r>
            <a:r>
              <a:rPr lang="pt-BR" baseline="0" dirty="0" err="1" smtClean="0">
                <a:latin typeface="Arial" panose="020B0604020202020204" pitchFamily="34" charset="0"/>
                <a:cs typeface="Arial" panose="020B0604020202020204" pitchFamily="34" charset="0"/>
              </a:rPr>
              <a:t>vr</a:t>
            </a:r>
            <a:r>
              <a:rPr lang="pt-BR" baseline="0" dirty="0" smtClean="0">
                <a:latin typeface="Arial" panose="020B0604020202020204" pitchFamily="34" charset="0"/>
                <a:cs typeface="Arial" panose="020B0604020202020204" pitchFamily="34" charset="0"/>
              </a:rPr>
              <a:t>, e as fricativas coronais não podem, </a:t>
            </a:r>
            <a:r>
              <a:rPr lang="pt-BR" baseline="0" dirty="0" err="1" smtClean="0">
                <a:latin typeface="Arial" panose="020B0604020202020204" pitchFamily="34" charset="0"/>
                <a:cs typeface="Arial" panose="020B0604020202020204" pitchFamily="34" charset="0"/>
              </a:rPr>
              <a:t>sr</a:t>
            </a:r>
            <a:r>
              <a:rPr lang="pt-BR" baseline="0" dirty="0" smtClean="0">
                <a:latin typeface="Arial" panose="020B0604020202020204" pitchFamily="34" charset="0"/>
                <a:cs typeface="Arial" panose="020B0604020202020204" pitchFamily="34" charset="0"/>
              </a:rPr>
              <a:t> </a:t>
            </a:r>
            <a:r>
              <a:rPr lang="pt-BR" baseline="0" dirty="0" err="1" smtClean="0">
                <a:latin typeface="Arial" panose="020B0604020202020204" pitchFamily="34" charset="0"/>
                <a:cs typeface="Arial" panose="020B0604020202020204" pitchFamily="34" charset="0"/>
              </a:rPr>
              <a:t>sl</a:t>
            </a:r>
            <a:r>
              <a:rPr lang="pt-BR" baseline="0" dirty="0" smtClean="0">
                <a:latin typeface="Arial" panose="020B0604020202020204" pitchFamily="34" charset="0"/>
                <a:cs typeface="Arial" panose="020B0604020202020204" pitchFamily="34" charset="0"/>
              </a:rPr>
              <a:t>, mas e as fricativas velares, será que é possível a gente ter algo como </a:t>
            </a:r>
            <a:r>
              <a:rPr lang="pt-BR" baseline="0" dirty="0" err="1" smtClean="0">
                <a:latin typeface="Arial" panose="020B0604020202020204" pitchFamily="34" charset="0"/>
                <a:cs typeface="Arial" panose="020B0604020202020204" pitchFamily="34" charset="0"/>
              </a:rPr>
              <a:t>xl</a:t>
            </a:r>
            <a:r>
              <a:rPr lang="pt-BR" baseline="0" dirty="0" smtClean="0">
                <a:latin typeface="Arial" panose="020B0604020202020204" pitchFamily="34" charset="0"/>
                <a:cs typeface="Arial" panose="020B0604020202020204" pitchFamily="34" charset="0"/>
              </a:rPr>
              <a:t>? Qual a intuição do falante sobre elas?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latin typeface="Arial" panose="020B0604020202020204" pitchFamily="34" charset="0"/>
                <a:cs typeface="Arial" panose="020B0604020202020204" pitchFamily="34" charset="0"/>
              </a:rPr>
              <a:t>Como falante nativa, eu sei que todas essas combinações soam mal em português, elas são proibidas, mas como pesquisadora eu quero observar se essas combinações dentro da classe natural permitida soam tão mal ou soam melhor que outras combinações também ausentes na língua mas que fogem dessa classe natural. E é </a:t>
            </a:r>
            <a:r>
              <a:rPr lang="pt-BR" baseline="0" dirty="0" err="1" smtClean="0">
                <a:latin typeface="Arial" panose="020B0604020202020204" pitchFamily="34" charset="0"/>
                <a:cs typeface="Arial" panose="020B0604020202020204" pitchFamily="34" charset="0"/>
              </a:rPr>
              <a:t>poss´pivel</a:t>
            </a:r>
            <a:r>
              <a:rPr lang="pt-BR" baseline="0" dirty="0" smtClean="0">
                <a:latin typeface="Arial" panose="020B0604020202020204" pitchFamily="34" charset="0"/>
                <a:cs typeface="Arial" panose="020B0604020202020204" pitchFamily="34" charset="0"/>
              </a:rPr>
              <a:t> pensar isso porque diversos estudos da literatura observaram que a nossa intuição fonotáticas não é categórica, nós podemos ter graus de aceitabilidade </a:t>
            </a:r>
            <a:endParaRPr lang="pt-BR" dirty="0" smtClean="0"/>
          </a:p>
          <a:p>
            <a:endParaRPr lang="pt-BR" dirty="0"/>
          </a:p>
        </p:txBody>
      </p:sp>
    </p:spTree>
    <p:extLst>
      <p:ext uri="{BB962C8B-B14F-4D97-AF65-F5344CB8AC3E}">
        <p14:creationId xmlns:p14="http://schemas.microsoft.com/office/powerpoint/2010/main" val="222324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Além disso, voltando para o campo daquilo que está presente na nossa língua, o estudo das intuições fonotáticas pode responder outras questões interessantes: qual a nossa intuição sobre as combinações </a:t>
            </a:r>
            <a:r>
              <a:rPr lang="pt-BR" baseline="0" dirty="0" err="1" smtClean="0"/>
              <a:t>tl</a:t>
            </a:r>
            <a:r>
              <a:rPr lang="pt-BR" baseline="0" dirty="0" smtClean="0"/>
              <a:t>, dl, </a:t>
            </a:r>
            <a:r>
              <a:rPr lang="pt-BR" baseline="0" dirty="0" err="1" smtClean="0"/>
              <a:t>vl</a:t>
            </a:r>
            <a:r>
              <a:rPr lang="pt-BR" baseline="0" dirty="0" smtClean="0"/>
              <a:t>? Afinal, a gente pode considerar atlas, atlântico, atleta como representantes de um CCV produtivo na língua?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Será que </a:t>
            </a:r>
            <a:r>
              <a:rPr lang="pt-BR" baseline="0" dirty="0" err="1" smtClean="0"/>
              <a:t>tl</a:t>
            </a:r>
            <a:r>
              <a:rPr lang="pt-BR" baseline="0" dirty="0" smtClean="0"/>
              <a:t> é tão bom quanto </a:t>
            </a:r>
            <a:r>
              <a:rPr lang="pt-BR" baseline="0" dirty="0" err="1" smtClean="0"/>
              <a:t>tr</a:t>
            </a:r>
            <a:r>
              <a:rPr lang="pt-BR" baseline="0" dirty="0" smtClean="0"/>
              <a:t>? E </a:t>
            </a:r>
            <a:r>
              <a:rPr lang="pt-BR" baseline="0" dirty="0" err="1" smtClean="0"/>
              <a:t>vl</a:t>
            </a:r>
            <a:r>
              <a:rPr lang="pt-BR" baseline="0" dirty="0" smtClean="0"/>
              <a:t>, dl, que não tem nenhuma palavra?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E </a:t>
            </a:r>
            <a:r>
              <a:rPr lang="pt-BR" baseline="0" dirty="0" err="1" smtClean="0"/>
              <a:t>gl</a:t>
            </a:r>
            <a:r>
              <a:rPr lang="pt-BR" baseline="0" dirty="0" smtClean="0"/>
              <a:t>, que tem % semelhante a </a:t>
            </a:r>
            <a:r>
              <a:rPr lang="pt-BR" baseline="0" dirty="0" err="1" smtClean="0"/>
              <a:t>tl</a:t>
            </a:r>
            <a:r>
              <a:rPr lang="pt-BR" baseline="0" dirty="0" smtClean="0"/>
              <a: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E </a:t>
            </a:r>
            <a:r>
              <a:rPr lang="pt-BR" baseline="0" dirty="0" err="1" smtClean="0"/>
              <a:t>vl</a:t>
            </a:r>
            <a:r>
              <a:rPr lang="pt-BR" baseline="0" dirty="0" smtClean="0"/>
              <a:t>, que é aceito em empréstimos e não sofre as </a:t>
            </a:r>
            <a:r>
              <a:rPr lang="pt-BR" baseline="0" dirty="0" err="1" smtClean="0"/>
              <a:t>emsmas</a:t>
            </a:r>
            <a:r>
              <a:rPr lang="pt-BR" baseline="0" dirty="0" smtClean="0"/>
              <a:t> restrições perceptuais que </a:t>
            </a:r>
            <a:r>
              <a:rPr lang="pt-BR" baseline="0" dirty="0" err="1" smtClean="0"/>
              <a:t>tl</a:t>
            </a:r>
            <a:r>
              <a:rPr lang="pt-BR" baseline="0" dirty="0" smtClean="0"/>
              <a:t>, dl?</a:t>
            </a:r>
            <a:endParaRPr lang="pt-BR" dirty="0" smtClean="0"/>
          </a:p>
          <a:p>
            <a:endParaRPr lang="pt-BR" dirty="0"/>
          </a:p>
        </p:txBody>
      </p:sp>
    </p:spTree>
    <p:extLst>
      <p:ext uri="{BB962C8B-B14F-4D97-AF65-F5344CB8AC3E}">
        <p14:creationId xmlns:p14="http://schemas.microsoft.com/office/powerpoint/2010/main" val="274545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baseline="0" dirty="0" smtClean="0"/>
              <a:t>Ainda em relação à frequência, a gente observa que em PB existem </a:t>
            </a:r>
            <a:r>
              <a:rPr lang="pt-BR" baseline="0" dirty="0" err="1" smtClean="0"/>
              <a:t>CCVs</a:t>
            </a:r>
            <a:r>
              <a:rPr lang="pt-BR" baseline="0" dirty="0" smtClean="0"/>
              <a:t> muito mais frequentes na língua que outros. </a:t>
            </a:r>
            <a:r>
              <a:rPr lang="pt-BR" baseline="0" dirty="0" err="1" smtClean="0"/>
              <a:t>Tr</a:t>
            </a:r>
            <a:r>
              <a:rPr lang="pt-BR" baseline="0" dirty="0" smtClean="0"/>
              <a:t>, </a:t>
            </a:r>
            <a:r>
              <a:rPr lang="pt-BR" baseline="0" dirty="0" err="1" smtClean="0"/>
              <a:t>pr</a:t>
            </a:r>
            <a:r>
              <a:rPr lang="pt-BR" baseline="0" dirty="0" smtClean="0"/>
              <a:t>, </a:t>
            </a:r>
            <a:r>
              <a:rPr lang="pt-BR" baseline="0" dirty="0" err="1" smtClean="0"/>
              <a:t>br</a:t>
            </a:r>
            <a:r>
              <a:rPr lang="pt-BR" baseline="0" dirty="0" smtClean="0"/>
              <a:t> são altamente frequentes, e </a:t>
            </a:r>
            <a:r>
              <a:rPr lang="pt-BR" baseline="0" dirty="0" err="1" smtClean="0"/>
              <a:t>dr</a:t>
            </a:r>
            <a:r>
              <a:rPr lang="pt-BR" baseline="0" dirty="0" smtClean="0"/>
              <a:t>, </a:t>
            </a:r>
            <a:r>
              <a:rPr lang="pt-BR" baseline="0" dirty="0" err="1" smtClean="0"/>
              <a:t>gl</a:t>
            </a:r>
            <a:r>
              <a:rPr lang="pt-BR" baseline="0" dirty="0" smtClean="0"/>
              <a:t>, kl, </a:t>
            </a:r>
            <a:r>
              <a:rPr lang="pt-BR" baseline="0" dirty="0" err="1" smtClean="0"/>
              <a:t>fl</a:t>
            </a:r>
            <a:r>
              <a:rPr lang="pt-BR" baseline="0" dirty="0" smtClean="0"/>
              <a:t> são bem menos frequentes. Será que essa diferença na frequência é um acidente histórico, ou é consequência da própria aceitabilidade diferente? </a:t>
            </a:r>
            <a:r>
              <a:rPr lang="pt-BR" baseline="0" dirty="0" err="1" smtClean="0"/>
              <a:t>Sera</a:t>
            </a:r>
            <a:r>
              <a:rPr lang="pt-BR" baseline="0" dirty="0" smtClean="0"/>
              <a:t> que a frequência causa a aceitabilidade diferente, a aceitabilidade diferente causa a frequência, ou a aceitabilidade é igual apesar das freq. Diferentes?</a:t>
            </a:r>
            <a:endParaRPr lang="pt-BR" dirty="0"/>
          </a:p>
        </p:txBody>
      </p:sp>
    </p:spTree>
    <p:extLst>
      <p:ext uri="{BB962C8B-B14F-4D97-AF65-F5344CB8AC3E}">
        <p14:creationId xmlns:p14="http://schemas.microsoft.com/office/powerpoint/2010/main" val="414177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372290" y="545592"/>
            <a:ext cx="5453744" cy="2566801"/>
          </a:xfrm>
          <a:prstGeom prst="rect">
            <a:avLst/>
          </a:prstGeom>
        </p:spPr>
        <p:txBody>
          <a:bodyPr spcFirstLastPara="1" wrap="square" lIns="91425" tIns="91425" rIns="91425" bIns="91425" anchor="b" anchorCtr="0">
            <a:noAutofit/>
          </a:bodyPr>
          <a:lstStyle/>
          <a:p>
            <a:pPr lvl="0" algn="ctr">
              <a:spcBef>
                <a:spcPts val="3000"/>
              </a:spcBef>
            </a:pPr>
            <a:r>
              <a:rPr lang="pt-BR" sz="3200" dirty="0" smtClean="0">
                <a:solidFill>
                  <a:schemeClr val="bg1"/>
                </a:solidFill>
                <a:effectLst>
                  <a:outerShdw blurRad="38100" dist="38100" dir="2700000" algn="tl">
                    <a:srgbClr val="000000">
                      <a:alpha val="43137"/>
                    </a:srgbClr>
                  </a:outerShdw>
                </a:effectLst>
              </a:rPr>
              <a:t>Aceitabilidade </a:t>
            </a:r>
            <a:r>
              <a:rPr lang="pt-BR" sz="3200" dirty="0" err="1" smtClean="0">
                <a:solidFill>
                  <a:schemeClr val="bg1"/>
                </a:solidFill>
                <a:effectLst>
                  <a:outerShdw blurRad="38100" dist="38100" dir="2700000" algn="tl">
                    <a:srgbClr val="000000">
                      <a:alpha val="43137"/>
                    </a:srgbClr>
                  </a:outerShdw>
                </a:effectLst>
              </a:rPr>
              <a:t>fonotática</a:t>
            </a:r>
            <a:r>
              <a:rPr lang="pt-BR" sz="3200" dirty="0" smtClean="0">
                <a:solidFill>
                  <a:schemeClr val="bg1"/>
                </a:solidFill>
                <a:effectLst>
                  <a:outerShdw blurRad="38100" dist="38100" dir="2700000" algn="tl">
                    <a:srgbClr val="000000">
                      <a:alpha val="43137"/>
                    </a:srgbClr>
                  </a:outerShdw>
                </a:effectLst>
              </a:rPr>
              <a:t> de ataques ramificados</a:t>
            </a:r>
            <a:br>
              <a:rPr lang="pt-BR" sz="3200" dirty="0" smtClean="0">
                <a:solidFill>
                  <a:schemeClr val="bg1"/>
                </a:solidFill>
                <a:effectLst>
                  <a:outerShdw blurRad="38100" dist="38100" dir="2700000" algn="tl">
                    <a:srgbClr val="000000">
                      <a:alpha val="43137"/>
                    </a:srgbClr>
                  </a:outerShdw>
                </a:effectLst>
              </a:rPr>
            </a:br>
            <a:r>
              <a:rPr lang="pt-BR" sz="3200" dirty="0" smtClean="0">
                <a:solidFill>
                  <a:schemeClr val="bg1"/>
                </a:solidFill>
                <a:effectLst>
                  <a:outerShdw blurRad="38100" dist="38100" dir="2700000" algn="tl">
                    <a:srgbClr val="000000">
                      <a:alpha val="43137"/>
                    </a:srgbClr>
                  </a:outerShdw>
                </a:effectLst>
              </a:rPr>
              <a:t>permitidos, proibidos e marginais em PB</a:t>
            </a:r>
            <a:endParaRPr lang="pt-BR" sz="3200" dirty="0">
              <a:solidFill>
                <a:schemeClr val="bg1"/>
              </a:solidFill>
              <a:effectLst>
                <a:outerShdw blurRad="38100" dist="38100" dir="2700000" algn="tl">
                  <a:srgbClr val="000000">
                    <a:alpha val="43137"/>
                  </a:srgbClr>
                </a:outerShdw>
              </a:effectLst>
            </a:endParaRPr>
          </a:p>
        </p:txBody>
      </p:sp>
      <p:sp>
        <p:nvSpPr>
          <p:cNvPr id="650" name="Google Shape;650;p17"/>
          <p:cNvSpPr txBox="1">
            <a:spLocks noGrp="1"/>
          </p:cNvSpPr>
          <p:nvPr>
            <p:ph type="subTitle" idx="1"/>
          </p:nvPr>
        </p:nvSpPr>
        <p:spPr>
          <a:xfrm>
            <a:off x="372290" y="3628177"/>
            <a:ext cx="5532120" cy="13934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chemeClr val="accent3">
                    <a:lumMod val="50000"/>
                  </a:schemeClr>
                </a:solidFill>
              </a:rPr>
              <a:t>Andressa Toni</a:t>
            </a:r>
          </a:p>
          <a:p>
            <a:pPr marL="0" lvl="0" indent="0" algn="l" rtl="0">
              <a:spcBef>
                <a:spcPts val="0"/>
              </a:spcBef>
              <a:spcAft>
                <a:spcPts val="0"/>
              </a:spcAft>
              <a:buNone/>
            </a:pPr>
            <a:r>
              <a:rPr lang="en" sz="2000" dirty="0" smtClean="0">
                <a:solidFill>
                  <a:schemeClr val="accent3">
                    <a:lumMod val="50000"/>
                  </a:schemeClr>
                </a:solidFill>
              </a:rPr>
              <a:t>Doutoranda FFLCH-USP</a:t>
            </a:r>
          </a:p>
          <a:p>
            <a:pPr marL="0" lvl="0" indent="0" rtl="0">
              <a:spcBef>
                <a:spcPts val="0"/>
              </a:spcBef>
              <a:spcAft>
                <a:spcPts val="0"/>
              </a:spcAft>
              <a:buNone/>
            </a:pPr>
            <a:r>
              <a:rPr lang="pt-BR" sz="2000" dirty="0" smtClean="0">
                <a:solidFill>
                  <a:schemeClr val="accent3">
                    <a:lumMod val="50000"/>
                  </a:schemeClr>
                </a:solidFill>
              </a:rPr>
              <a:t>a</a:t>
            </a:r>
            <a:r>
              <a:rPr lang="en" sz="2000" dirty="0" smtClean="0">
                <a:solidFill>
                  <a:schemeClr val="accent3">
                    <a:lumMod val="50000"/>
                  </a:schemeClr>
                </a:solidFill>
              </a:rPr>
              <a:t>ndressa.toni@usp.br</a:t>
            </a:r>
          </a:p>
          <a:p>
            <a:pPr marL="0" lvl="0" indent="0" algn="l" rtl="0">
              <a:spcBef>
                <a:spcPts val="0"/>
              </a:spcBef>
              <a:spcAft>
                <a:spcPts val="0"/>
              </a:spcAft>
              <a:buNone/>
            </a:pPr>
            <a:r>
              <a:rPr lang="en" sz="2000" dirty="0" smtClean="0">
                <a:solidFill>
                  <a:schemeClr val="accent3">
                    <a:lumMod val="50000"/>
                  </a:schemeClr>
                </a:solidFill>
              </a:rPr>
              <a:t>Orientadora: Raquel Santana Santos</a:t>
            </a:r>
            <a:endParaRPr sz="20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025" y="866525"/>
            <a:ext cx="6605582" cy="668100"/>
          </a:xfrm>
        </p:spPr>
        <p:txBody>
          <a:bodyPr/>
          <a:lstStyle/>
          <a:p>
            <a:r>
              <a:rPr lang="pt-BR" dirty="0" smtClean="0"/>
              <a:t>Frequência das combinações CCV em PB</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10</a:t>
            </a:fld>
            <a:endParaRPr lang="pt-BR"/>
          </a:p>
        </p:txBody>
      </p:sp>
      <p:graphicFrame>
        <p:nvGraphicFramePr>
          <p:cNvPr id="7" name="Tabela 6"/>
          <p:cNvGraphicFramePr>
            <a:graphicFrameLocks noGrp="1"/>
          </p:cNvGraphicFramePr>
          <p:nvPr>
            <p:extLst>
              <p:ext uri="{D42A27DB-BD31-4B8C-83A1-F6EECF244321}">
                <p14:modId xmlns:p14="http://schemas.microsoft.com/office/powerpoint/2010/main" val="553851051"/>
              </p:ext>
            </p:extLst>
          </p:nvPr>
        </p:nvGraphicFramePr>
        <p:xfrm>
          <a:off x="255188" y="1621806"/>
          <a:ext cx="8735256" cy="3052530"/>
        </p:xfrm>
        <a:graphic>
          <a:graphicData uri="http://schemas.openxmlformats.org/drawingml/2006/table">
            <a:tbl>
              <a:tblPr firstRow="1" firstCol="1" bandRow="1">
                <a:tableStyleId>{F2DE63D5-997A-4646-A377-4702673A728D}</a:tableStyleId>
              </a:tblPr>
              <a:tblGrid>
                <a:gridCol w="1455876"/>
                <a:gridCol w="1455876"/>
                <a:gridCol w="1455876"/>
                <a:gridCol w="1455876"/>
                <a:gridCol w="1455876"/>
                <a:gridCol w="1455876"/>
              </a:tblGrid>
              <a:tr h="305253">
                <a:tc>
                  <a:txBody>
                    <a:bodyPr/>
                    <a:lstStyle/>
                    <a:p>
                      <a:pPr algn="ctr">
                        <a:spcAft>
                          <a:spcPts val="0"/>
                        </a:spcAft>
                      </a:pPr>
                      <a:r>
                        <a:rPr lang="pt-BR" sz="1800" dirty="0">
                          <a:effectLst/>
                        </a:rPr>
                        <a:t>TYPES</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dirty="0">
                          <a:effectLst/>
                        </a:rPr>
                        <a:t>ɾ</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dirty="0">
                          <a:effectLst/>
                        </a:rPr>
                        <a:t>TOKENS</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ɾ</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r>
              <a:tr h="305253">
                <a:tc>
                  <a:txBody>
                    <a:bodyPr/>
                    <a:lstStyle/>
                    <a:p>
                      <a:pPr algn="ctr">
                        <a:spcAft>
                          <a:spcPts val="0"/>
                        </a:spcAft>
                      </a:pPr>
                      <a:r>
                        <a:rPr lang="pt-BR" sz="1800" dirty="0">
                          <a:effectLst/>
                        </a:rPr>
                        <a:t>p</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23,1%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5,7%</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p</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36,9%</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3,8%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dirty="0">
                          <a:effectLst/>
                        </a:rPr>
                        <a:t>b</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10,2%</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1,7%</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b</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9,3%</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1,8%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dirty="0">
                          <a:effectLst/>
                        </a:rPr>
                        <a:t>t</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26,7%</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0,2% (11)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t</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0,0% (24)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d</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3,2%</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d</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1,6%</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k</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7,8%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3,8%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k</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5,3%</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g</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8,9%</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0,9%</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g</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6,2%</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f</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5,2%</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f</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2,7%</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0,6%</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v</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0,5%</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0,0% (1)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smtClean="0">
                          <a:effectLst/>
                        </a:rPr>
                        <a:t>v</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1,0%</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0,0% (3)</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a:effectLst/>
                        </a:rPr>
                        <a:t>Total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a:effectLst/>
                        </a:rPr>
                        <a:t>5.755</a:t>
                      </a:r>
                      <a:endParaRPr lang="pt-BR" sz="1800" b="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a:effectLst/>
                        </a:rPr>
                        <a:t>963</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Total</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a:effectLst/>
                        </a:rPr>
                        <a:t>129.534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a:effectLst/>
                        </a:rPr>
                        <a:t>12.781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bl>
          </a:graphicData>
        </a:graphic>
      </p:graphicFrame>
      <p:sp>
        <p:nvSpPr>
          <p:cNvPr id="9" name="CaixaDeTexto 8"/>
          <p:cNvSpPr txBox="1"/>
          <p:nvPr/>
        </p:nvSpPr>
        <p:spPr>
          <a:xfrm rot="16200000">
            <a:off x="-2520891" y="2059502"/>
            <a:ext cx="5317435" cy="307777"/>
          </a:xfrm>
          <a:prstGeom prst="rect">
            <a:avLst/>
          </a:prstGeom>
          <a:noFill/>
        </p:spPr>
        <p:txBody>
          <a:bodyPr wrap="square" rtlCol="0">
            <a:spAutoFit/>
          </a:bodyPr>
          <a:lstStyle/>
          <a:p>
            <a:r>
              <a:rPr lang="pt-BR" dirty="0" smtClean="0">
                <a:solidFill>
                  <a:schemeClr val="bg1">
                    <a:lumMod val="65000"/>
                  </a:schemeClr>
                </a:solidFill>
              </a:rPr>
              <a:t>Corpus ABG (Benevides &amp; </a:t>
            </a:r>
            <a:r>
              <a:rPr lang="pt-BR" dirty="0" err="1" smtClean="0">
                <a:solidFill>
                  <a:schemeClr val="bg1">
                    <a:lumMod val="65000"/>
                  </a:schemeClr>
                </a:solidFill>
              </a:rPr>
              <a:t>Guide</a:t>
            </a:r>
            <a:r>
              <a:rPr lang="pt-BR" dirty="0" smtClean="0">
                <a:solidFill>
                  <a:schemeClr val="bg1">
                    <a:lumMod val="65000"/>
                  </a:schemeClr>
                </a:solidFill>
              </a:rPr>
              <a:t>, 2016)</a:t>
            </a:r>
            <a:endParaRPr lang="pt-BR" dirty="0">
              <a:solidFill>
                <a:schemeClr val="bg1">
                  <a:lumMod val="65000"/>
                </a:schemeClr>
              </a:solidFill>
            </a:endParaRPr>
          </a:p>
        </p:txBody>
      </p:sp>
    </p:spTree>
    <p:extLst>
      <p:ext uri="{BB962C8B-B14F-4D97-AF65-F5344CB8AC3E}">
        <p14:creationId xmlns:p14="http://schemas.microsoft.com/office/powerpoint/2010/main" val="406169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025" y="866525"/>
            <a:ext cx="6605582" cy="668100"/>
          </a:xfrm>
        </p:spPr>
        <p:txBody>
          <a:bodyPr/>
          <a:lstStyle/>
          <a:p>
            <a:r>
              <a:rPr lang="pt-BR" dirty="0" smtClean="0"/>
              <a:t>Frequência das combinações CCV em PB</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11</a:t>
            </a:fld>
            <a:endParaRPr lang="pt-BR"/>
          </a:p>
        </p:txBody>
      </p:sp>
      <p:graphicFrame>
        <p:nvGraphicFramePr>
          <p:cNvPr id="7" name="Tabela 6"/>
          <p:cNvGraphicFramePr>
            <a:graphicFrameLocks noGrp="1"/>
          </p:cNvGraphicFramePr>
          <p:nvPr>
            <p:extLst>
              <p:ext uri="{D42A27DB-BD31-4B8C-83A1-F6EECF244321}">
                <p14:modId xmlns:p14="http://schemas.microsoft.com/office/powerpoint/2010/main" val="4200359893"/>
              </p:ext>
            </p:extLst>
          </p:nvPr>
        </p:nvGraphicFramePr>
        <p:xfrm>
          <a:off x="255188" y="1621806"/>
          <a:ext cx="8735256" cy="3052530"/>
        </p:xfrm>
        <a:graphic>
          <a:graphicData uri="http://schemas.openxmlformats.org/drawingml/2006/table">
            <a:tbl>
              <a:tblPr firstRow="1" firstCol="1" bandRow="1">
                <a:tableStyleId>{F2DE63D5-997A-4646-A377-4702673A728D}</a:tableStyleId>
              </a:tblPr>
              <a:tblGrid>
                <a:gridCol w="1455876"/>
                <a:gridCol w="1455876"/>
                <a:gridCol w="1455876"/>
                <a:gridCol w="1455876"/>
                <a:gridCol w="1455876"/>
                <a:gridCol w="1455876"/>
              </a:tblGrid>
              <a:tr h="305253">
                <a:tc>
                  <a:txBody>
                    <a:bodyPr/>
                    <a:lstStyle/>
                    <a:p>
                      <a:pPr algn="ctr">
                        <a:spcAft>
                          <a:spcPts val="0"/>
                        </a:spcAft>
                      </a:pPr>
                      <a:r>
                        <a:rPr lang="pt-BR" sz="1800" dirty="0">
                          <a:effectLst/>
                        </a:rPr>
                        <a:t>TYPES</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dirty="0">
                          <a:effectLst/>
                        </a:rPr>
                        <a:t>ɾ</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dirty="0">
                          <a:effectLst/>
                        </a:rPr>
                        <a:t>TOKENS</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ɾ</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c>
                  <a:txBody>
                    <a:bodyPr/>
                    <a:lstStyle/>
                    <a:p>
                      <a:pPr algn="ctr">
                        <a:spcAft>
                          <a:spcPts val="0"/>
                        </a:spcAft>
                      </a:pPr>
                      <a:r>
                        <a:rPr lang="pt-BR" sz="1800">
                          <a:effectLst/>
                        </a:rPr>
                        <a:t>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tc>
              </a:tr>
              <a:tr h="305253">
                <a:tc>
                  <a:txBody>
                    <a:bodyPr/>
                    <a:lstStyle/>
                    <a:p>
                      <a:pPr algn="ctr">
                        <a:spcAft>
                          <a:spcPts val="0"/>
                        </a:spcAft>
                      </a:pPr>
                      <a:r>
                        <a:rPr lang="pt-BR" sz="1800" dirty="0">
                          <a:effectLst/>
                        </a:rPr>
                        <a:t>p</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23,1%</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dirty="0" smtClean="0">
                          <a:effectLst/>
                        </a:rPr>
                        <a:t>5,7%</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p</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36,9%</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dirty="0" smtClean="0">
                          <a:effectLst/>
                        </a:rPr>
                        <a:t>3,8%</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dirty="0">
                          <a:effectLst/>
                        </a:rPr>
                        <a:t>b</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10,2%</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b="0" dirty="0" smtClean="0">
                          <a:effectLst/>
                        </a:rPr>
                        <a:t>1,7%</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b</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9,3%</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dirty="0" smtClean="0">
                          <a:effectLst/>
                        </a:rPr>
                        <a:t>1,8%</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r h="305253">
                <a:tc>
                  <a:txBody>
                    <a:bodyPr/>
                    <a:lstStyle/>
                    <a:p>
                      <a:pPr algn="ctr">
                        <a:spcAft>
                          <a:spcPts val="0"/>
                        </a:spcAft>
                      </a:pPr>
                      <a:r>
                        <a:rPr lang="pt-BR" sz="1800" dirty="0">
                          <a:effectLst/>
                        </a:rPr>
                        <a:t>t</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26,7%</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b="0" dirty="0" smtClean="0">
                          <a:effectLst/>
                        </a:rPr>
                        <a:t>0,2% (11)</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c>
                  <a:txBody>
                    <a:bodyPr/>
                    <a:lstStyle/>
                    <a:p>
                      <a:pPr algn="ctr">
                        <a:spcAft>
                          <a:spcPts val="0"/>
                        </a:spcAft>
                      </a:pPr>
                      <a:r>
                        <a:rPr lang="pt-BR" sz="1800" b="1" dirty="0">
                          <a:effectLst/>
                        </a:rPr>
                        <a:t>t</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28%</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rgbClr val="D6FFC1"/>
                    </a:solidFill>
                  </a:tcPr>
                </a:tc>
                <a:tc>
                  <a:txBody>
                    <a:bodyPr/>
                    <a:lstStyle/>
                    <a:p>
                      <a:pPr algn="ctr">
                        <a:spcAft>
                          <a:spcPts val="0"/>
                        </a:spcAft>
                      </a:pPr>
                      <a:r>
                        <a:rPr lang="pt-BR" sz="1800" b="0" dirty="0" smtClean="0">
                          <a:effectLst/>
                        </a:rPr>
                        <a:t>0,0% (24)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r>
              <a:tr h="305253">
                <a:tc>
                  <a:txBody>
                    <a:bodyPr/>
                    <a:lstStyle/>
                    <a:p>
                      <a:pPr algn="ctr">
                        <a:spcAft>
                          <a:spcPts val="0"/>
                        </a:spcAft>
                      </a:pPr>
                      <a:r>
                        <a:rPr lang="pt-BR" sz="1800">
                          <a:effectLst/>
                        </a:rPr>
                        <a:t>d</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3,2%</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c>
                  <a:txBody>
                    <a:bodyPr/>
                    <a:lstStyle/>
                    <a:p>
                      <a:pPr algn="ctr">
                        <a:spcAft>
                          <a:spcPts val="0"/>
                        </a:spcAft>
                      </a:pPr>
                      <a:r>
                        <a:rPr lang="pt-BR" sz="1800" b="0" dirty="0" smtClean="0">
                          <a:effectLst/>
                        </a:rPr>
                        <a:t>0%</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c>
                  <a:txBody>
                    <a:bodyPr/>
                    <a:lstStyle/>
                    <a:p>
                      <a:pPr algn="ctr">
                        <a:spcAft>
                          <a:spcPts val="0"/>
                        </a:spcAft>
                      </a:pPr>
                      <a:r>
                        <a:rPr lang="pt-BR" sz="1800" b="1" dirty="0">
                          <a:effectLst/>
                        </a:rPr>
                        <a:t>d</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1,6%</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c>
                  <a:txBody>
                    <a:bodyPr/>
                    <a:lstStyle/>
                    <a:p>
                      <a:pPr algn="ctr">
                        <a:spcAft>
                          <a:spcPts val="0"/>
                        </a:spcAft>
                      </a:pPr>
                      <a:r>
                        <a:rPr lang="pt-BR" sz="1800" b="0" dirty="0" smtClean="0">
                          <a:effectLst/>
                        </a:rPr>
                        <a:t>0%</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r>
              <a:tr h="305253">
                <a:tc>
                  <a:txBody>
                    <a:bodyPr/>
                    <a:lstStyle/>
                    <a:p>
                      <a:pPr algn="ctr">
                        <a:spcAft>
                          <a:spcPts val="0"/>
                        </a:spcAft>
                      </a:pPr>
                      <a:r>
                        <a:rPr lang="pt-BR" sz="1800">
                          <a:effectLst/>
                        </a:rPr>
                        <a:t>k</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7,8%</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3,8%</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c>
                  <a:txBody>
                    <a:bodyPr/>
                    <a:lstStyle/>
                    <a:p>
                      <a:pPr algn="ctr">
                        <a:spcAft>
                          <a:spcPts val="0"/>
                        </a:spcAft>
                      </a:pPr>
                      <a:r>
                        <a:rPr lang="pt-BR" sz="1800" b="1" dirty="0">
                          <a:effectLst/>
                        </a:rPr>
                        <a:t>k</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5,3%</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2,4%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r>
              <a:tr h="305253">
                <a:tc>
                  <a:txBody>
                    <a:bodyPr/>
                    <a:lstStyle/>
                    <a:p>
                      <a:pPr algn="ctr">
                        <a:spcAft>
                          <a:spcPts val="0"/>
                        </a:spcAft>
                      </a:pPr>
                      <a:r>
                        <a:rPr lang="pt-BR" sz="1800">
                          <a:effectLst/>
                        </a:rPr>
                        <a:t>g</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8,9%</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0,9%</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c>
                  <a:txBody>
                    <a:bodyPr/>
                    <a:lstStyle/>
                    <a:p>
                      <a:pPr algn="ctr">
                        <a:spcAft>
                          <a:spcPts val="0"/>
                        </a:spcAft>
                      </a:pPr>
                      <a:r>
                        <a:rPr lang="pt-BR" sz="1800" b="1" dirty="0">
                          <a:effectLst/>
                        </a:rPr>
                        <a:t>g</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6,2%</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0" dirty="0" smtClean="0">
                          <a:effectLst/>
                        </a:rPr>
                        <a:t>0,4%</a:t>
                      </a:r>
                      <a:endParaRPr lang="pt-BR" sz="1800" b="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r>
              <a:tr h="305253">
                <a:tc>
                  <a:txBody>
                    <a:bodyPr/>
                    <a:lstStyle/>
                    <a:p>
                      <a:pPr algn="ctr">
                        <a:spcAft>
                          <a:spcPts val="0"/>
                        </a:spcAft>
                      </a:pPr>
                      <a:r>
                        <a:rPr lang="pt-BR" sz="1800">
                          <a:effectLst/>
                        </a:rPr>
                        <a:t>f</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5,2%</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2,1%</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c>
                  <a:txBody>
                    <a:bodyPr/>
                    <a:lstStyle/>
                    <a:p>
                      <a:pPr algn="ctr">
                        <a:spcAft>
                          <a:spcPts val="0"/>
                        </a:spcAft>
                      </a:pPr>
                      <a:r>
                        <a:rPr lang="pt-BR" sz="1800" b="1" dirty="0">
                          <a:effectLst/>
                        </a:rPr>
                        <a:t>f</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2,7%</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0,6%</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6"/>
                    </a:solidFill>
                  </a:tcPr>
                </a:tc>
              </a:tr>
              <a:tr h="305253">
                <a:tc>
                  <a:txBody>
                    <a:bodyPr/>
                    <a:lstStyle/>
                    <a:p>
                      <a:pPr algn="ctr">
                        <a:spcAft>
                          <a:spcPts val="0"/>
                        </a:spcAft>
                      </a:pPr>
                      <a:r>
                        <a:rPr lang="pt-BR" sz="1800">
                          <a:effectLst/>
                        </a:rPr>
                        <a:t>v</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0,5%</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0,0% (1)</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c>
                  <a:txBody>
                    <a:bodyPr/>
                    <a:lstStyle/>
                    <a:p>
                      <a:pPr algn="ctr">
                        <a:spcAft>
                          <a:spcPts val="0"/>
                        </a:spcAft>
                      </a:pPr>
                      <a:r>
                        <a:rPr lang="pt-BR" sz="1800" b="1" dirty="0" smtClean="0">
                          <a:effectLst/>
                        </a:rPr>
                        <a:t>v</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1,0%</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smtClean="0">
                          <a:effectLst/>
                        </a:rPr>
                        <a:t>0,0% (3)</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accent1">
                        <a:lumMod val="20000"/>
                        <a:lumOff val="80000"/>
                      </a:schemeClr>
                    </a:solidFill>
                  </a:tcPr>
                </a:tc>
              </a:tr>
              <a:tr h="305253">
                <a:tc>
                  <a:txBody>
                    <a:bodyPr/>
                    <a:lstStyle/>
                    <a:p>
                      <a:pPr algn="ctr">
                        <a:spcAft>
                          <a:spcPts val="0"/>
                        </a:spcAft>
                      </a:pPr>
                      <a:r>
                        <a:rPr lang="pt-BR" sz="1800">
                          <a:effectLst/>
                        </a:rPr>
                        <a:t>Total</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a:effectLst/>
                        </a:rPr>
                        <a:t>5.755</a:t>
                      </a:r>
                      <a:endParaRPr lang="pt-BR" sz="180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a:effectLst/>
                        </a:rPr>
                        <a:t>963</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b="1" dirty="0">
                          <a:effectLst/>
                        </a:rPr>
                        <a:t>Total</a:t>
                      </a:r>
                      <a:endParaRPr lang="pt-BR" sz="1800" b="1"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a:effectLst/>
                        </a:rPr>
                        <a:t>129.534</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c>
                  <a:txBody>
                    <a:bodyPr/>
                    <a:lstStyle/>
                    <a:p>
                      <a:pPr algn="ctr">
                        <a:spcAft>
                          <a:spcPts val="0"/>
                        </a:spcAft>
                      </a:pPr>
                      <a:r>
                        <a:rPr lang="pt-BR" sz="1800" dirty="0">
                          <a:effectLst/>
                        </a:rPr>
                        <a:t>12.781</a:t>
                      </a:r>
                      <a:endParaRPr lang="pt-BR" sz="1800" dirty="0">
                        <a:effectLst/>
                        <a:latin typeface="Montserrat Light" panose="00000400000000000000" pitchFamily="2" charset="0"/>
                        <a:ea typeface="Calibri" panose="020F0502020204030204" pitchFamily="34" charset="0"/>
                        <a:cs typeface="Tahoma" panose="020B0604030504040204" pitchFamily="34" charset="0"/>
                      </a:endParaRPr>
                    </a:p>
                  </a:txBody>
                  <a:tcPr marL="57644" marR="57644" marT="0" marB="0" anchor="ctr">
                    <a:solidFill>
                      <a:schemeClr val="bg1"/>
                    </a:solidFill>
                  </a:tcPr>
                </a:tc>
              </a:tr>
            </a:tbl>
          </a:graphicData>
        </a:graphic>
      </p:graphicFrame>
      <p:sp>
        <p:nvSpPr>
          <p:cNvPr id="9" name="CaixaDeTexto 8"/>
          <p:cNvSpPr txBox="1"/>
          <p:nvPr/>
        </p:nvSpPr>
        <p:spPr>
          <a:xfrm rot="16200000">
            <a:off x="-2520891" y="2059502"/>
            <a:ext cx="5317435" cy="307777"/>
          </a:xfrm>
          <a:prstGeom prst="rect">
            <a:avLst/>
          </a:prstGeom>
          <a:noFill/>
        </p:spPr>
        <p:txBody>
          <a:bodyPr wrap="square" rtlCol="0">
            <a:spAutoFit/>
          </a:bodyPr>
          <a:lstStyle/>
          <a:p>
            <a:r>
              <a:rPr lang="pt-BR" dirty="0" smtClean="0">
                <a:solidFill>
                  <a:schemeClr val="bg1">
                    <a:lumMod val="65000"/>
                  </a:schemeClr>
                </a:solidFill>
              </a:rPr>
              <a:t>Corpus ABG (Benevides &amp; </a:t>
            </a:r>
            <a:r>
              <a:rPr lang="pt-BR" dirty="0" err="1" smtClean="0">
                <a:solidFill>
                  <a:schemeClr val="bg1">
                    <a:lumMod val="65000"/>
                  </a:schemeClr>
                </a:solidFill>
              </a:rPr>
              <a:t>Guide</a:t>
            </a:r>
            <a:r>
              <a:rPr lang="pt-BR" dirty="0" smtClean="0">
                <a:solidFill>
                  <a:schemeClr val="bg1">
                    <a:lumMod val="65000"/>
                  </a:schemeClr>
                </a:solidFill>
              </a:rPr>
              <a:t>, 2016)</a:t>
            </a:r>
            <a:endParaRPr lang="pt-BR" dirty="0">
              <a:solidFill>
                <a:schemeClr val="bg1">
                  <a:lumMod val="65000"/>
                </a:schemeClr>
              </a:solidFill>
            </a:endParaRPr>
          </a:p>
        </p:txBody>
      </p:sp>
    </p:spTree>
    <p:extLst>
      <p:ext uri="{BB962C8B-B14F-4D97-AF65-F5344CB8AC3E}">
        <p14:creationId xmlns:p14="http://schemas.microsoft.com/office/powerpoint/2010/main" val="391160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8" name="Google Shape;708;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705" name="Google Shape;705;p23"/>
          <p:cNvSpPr txBox="1">
            <a:spLocks noGrp="1"/>
          </p:cNvSpPr>
          <p:nvPr>
            <p:ph type="title" idx="4294967295"/>
          </p:nvPr>
        </p:nvSpPr>
        <p:spPr>
          <a:xfrm>
            <a:off x="542925" y="1042988"/>
            <a:ext cx="4446588" cy="514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Questões em análise</a:t>
            </a:r>
            <a:endParaRPr dirty="0"/>
          </a:p>
        </p:txBody>
      </p:sp>
      <p:sp>
        <p:nvSpPr>
          <p:cNvPr id="706" name="Google Shape;706;p23"/>
          <p:cNvSpPr txBox="1">
            <a:spLocks noGrp="1"/>
          </p:cNvSpPr>
          <p:nvPr>
            <p:ph type="body" idx="4294967295"/>
          </p:nvPr>
        </p:nvSpPr>
        <p:spPr>
          <a:xfrm>
            <a:off x="209958" y="1489435"/>
            <a:ext cx="8346826" cy="3654016"/>
          </a:xfrm>
          <a:prstGeom prst="rect">
            <a:avLst/>
          </a:prstGeom>
          <a:solidFill>
            <a:schemeClr val="bg1"/>
          </a:solidFill>
        </p:spPr>
        <p:txBody>
          <a:bodyPr spcFirstLastPara="1" wrap="square" lIns="91425" tIns="91425" rIns="91425" bIns="91425" anchor="t" anchorCtr="0">
            <a:noAutofit/>
          </a:bodyPr>
          <a:lstStyle/>
          <a:p>
            <a:pPr algn="just">
              <a:spcAft>
                <a:spcPts val="800"/>
              </a:spcAft>
            </a:pPr>
            <a:r>
              <a:rPr lang="pt-BR" b="1" dirty="0" smtClean="0">
                <a:latin typeface="Montserrat Light" panose="00000400000000000000" pitchFamily="2" charset="0"/>
                <a:ea typeface="Calibri" panose="020F0502020204030204" pitchFamily="34" charset="0"/>
                <a:cs typeface="Tahoma" panose="020B0604030504040204" pitchFamily="34" charset="0"/>
              </a:rPr>
              <a:t>A </a:t>
            </a:r>
            <a:r>
              <a:rPr lang="pt-BR" dirty="0" smtClean="0"/>
              <a:t>frequência </a:t>
            </a:r>
            <a:r>
              <a:rPr lang="pt-BR" dirty="0"/>
              <a:t>de uso </a:t>
            </a:r>
            <a:r>
              <a:rPr lang="pt-BR" dirty="0" smtClean="0"/>
              <a:t>interfere na </a:t>
            </a:r>
            <a:r>
              <a:rPr lang="pt-BR" dirty="0"/>
              <a:t>aceitabilidade de </a:t>
            </a:r>
            <a:r>
              <a:rPr lang="pt-BR" dirty="0" smtClean="0"/>
              <a:t>CCV? Ou </a:t>
            </a:r>
            <a:r>
              <a:rPr lang="pt-BR" dirty="0"/>
              <a:t>uma menor </a:t>
            </a:r>
            <a:r>
              <a:rPr lang="pt-BR" dirty="0" smtClean="0"/>
              <a:t>aceitabilidade inerente acarreta </a:t>
            </a:r>
            <a:r>
              <a:rPr lang="pt-BR" dirty="0"/>
              <a:t>em baixo uso na </a:t>
            </a:r>
            <a:r>
              <a:rPr lang="pt-BR" dirty="0" smtClean="0"/>
              <a:t>língua?; </a:t>
            </a:r>
          </a:p>
          <a:p>
            <a:pPr algn="just">
              <a:spcAft>
                <a:spcPts val="800"/>
              </a:spcAft>
            </a:pPr>
            <a:r>
              <a:rPr lang="pt-BR" dirty="0" smtClean="0"/>
              <a:t>/</a:t>
            </a:r>
            <a:r>
              <a:rPr lang="pt-BR" dirty="0" err="1" smtClean="0"/>
              <a:t>tl</a:t>
            </a:r>
            <a:r>
              <a:rPr lang="pt-BR" dirty="0" smtClean="0"/>
              <a:t>, dl, </a:t>
            </a:r>
            <a:r>
              <a:rPr lang="pt-BR" dirty="0" err="1" smtClean="0"/>
              <a:t>vl</a:t>
            </a:r>
            <a:r>
              <a:rPr lang="pt-BR" dirty="0" smtClean="0"/>
              <a:t>/ são </a:t>
            </a:r>
            <a:r>
              <a:rPr lang="pt-BR" dirty="0"/>
              <a:t>tão aceitáveis quanto sílabas </a:t>
            </a:r>
            <a:r>
              <a:rPr lang="pt-BR" dirty="0" smtClean="0"/>
              <a:t>pouco frequentes</a:t>
            </a:r>
            <a:r>
              <a:rPr lang="pt-BR" dirty="0"/>
              <a:t>, </a:t>
            </a:r>
            <a:r>
              <a:rPr lang="pt-BR" dirty="0" smtClean="0"/>
              <a:t>ou tão </a:t>
            </a:r>
            <a:r>
              <a:rPr lang="pt-BR" dirty="0"/>
              <a:t>inaceitáveis quanto </a:t>
            </a:r>
            <a:r>
              <a:rPr lang="pt-BR" dirty="0" smtClean="0"/>
              <a:t>sílabas </a:t>
            </a:r>
            <a:r>
              <a:rPr lang="pt-BR" dirty="0"/>
              <a:t>completamente ausentes do </a:t>
            </a:r>
            <a:r>
              <a:rPr lang="pt-BR" dirty="0" smtClean="0"/>
              <a:t>PB?;</a:t>
            </a:r>
          </a:p>
          <a:p>
            <a:pPr algn="just">
              <a:spcAft>
                <a:spcPts val="800"/>
              </a:spcAft>
            </a:pPr>
            <a:r>
              <a:rPr lang="pt-BR" dirty="0" smtClean="0"/>
              <a:t> Sílabas </a:t>
            </a:r>
            <a:r>
              <a:rPr lang="pt-BR" dirty="0"/>
              <a:t>igualmente ausentes na língua apresentariam aceitabilidades </a:t>
            </a:r>
            <a:r>
              <a:rPr lang="pt-BR" dirty="0" smtClean="0"/>
              <a:t>distintas por violar o SSP, uma tendência universal na </a:t>
            </a:r>
            <a:r>
              <a:rPr lang="pt-BR" dirty="0"/>
              <a:t>formação </a:t>
            </a:r>
            <a:r>
              <a:rPr lang="pt-BR" dirty="0" smtClean="0"/>
              <a:t>silábica?</a:t>
            </a:r>
            <a:endParaRPr dirty="0"/>
          </a:p>
        </p:txBody>
      </p:sp>
    </p:spTree>
    <p:extLst>
      <p:ext uri="{BB962C8B-B14F-4D97-AF65-F5344CB8AC3E}">
        <p14:creationId xmlns:p14="http://schemas.microsoft.com/office/powerpoint/2010/main" val="3665453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3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CaixaDeTexto 1"/>
          <p:cNvSpPr txBox="1"/>
          <p:nvPr/>
        </p:nvSpPr>
        <p:spPr>
          <a:xfrm>
            <a:off x="428625" y="952500"/>
            <a:ext cx="6467475" cy="707886"/>
          </a:xfrm>
          <a:prstGeom prst="rect">
            <a:avLst/>
          </a:prstGeom>
          <a:noFill/>
        </p:spPr>
        <p:txBody>
          <a:bodyPr wrap="square" rtlCol="0">
            <a:spAutoFit/>
          </a:bodyPr>
          <a:lstStyle/>
          <a:p>
            <a:r>
              <a:rPr lang="pt-BR" sz="4000" b="1" dirty="0" smtClean="0">
                <a:latin typeface="Montserrat" panose="02000505000000020004" pitchFamily="2" charset="0"/>
              </a:rPr>
              <a:t>Teste de Aceitabilidade</a:t>
            </a:r>
            <a:endParaRPr lang="pt-BR" sz="4000" b="1" dirty="0">
              <a:latin typeface="Montserrat" panose="02000505000000020004" pitchFamily="2" charset="0"/>
            </a:endParaRPr>
          </a:p>
        </p:txBody>
      </p:sp>
      <p:sp>
        <p:nvSpPr>
          <p:cNvPr id="3" name="CaixaDeTexto 2"/>
          <p:cNvSpPr txBox="1"/>
          <p:nvPr/>
        </p:nvSpPr>
        <p:spPr>
          <a:xfrm>
            <a:off x="428624" y="1826354"/>
            <a:ext cx="8556349" cy="1692771"/>
          </a:xfrm>
          <a:prstGeom prst="rect">
            <a:avLst/>
          </a:prstGeom>
          <a:solidFill>
            <a:schemeClr val="bg1"/>
          </a:solidFill>
        </p:spPr>
        <p:txBody>
          <a:bodyPr wrap="square" rtlCol="0">
            <a:spAutoFit/>
          </a:bodyPr>
          <a:lstStyle/>
          <a:p>
            <a:r>
              <a:rPr lang="pt-BR" sz="2400" dirty="0" smtClean="0">
                <a:solidFill>
                  <a:srgbClr val="C00000"/>
                </a:solidFill>
                <a:latin typeface="MV Boli" panose="02000500030200090000" pitchFamily="2" charset="0"/>
                <a:cs typeface="MV Boli" panose="02000500030200090000" pitchFamily="2" charset="0"/>
              </a:rPr>
              <a:t>Objetivos</a:t>
            </a:r>
          </a:p>
          <a:p>
            <a:pPr marL="342900" indent="-342900" algn="just">
              <a:buFontTx/>
              <a:buChar char="-"/>
            </a:pPr>
            <a:r>
              <a:rPr lang="pt-BR" sz="2000" dirty="0" smtClean="0">
                <a:latin typeface="Montserrat Light" panose="00000400000000000000" pitchFamily="2" charset="0"/>
              </a:rPr>
              <a:t>Julgar </a:t>
            </a:r>
            <a:r>
              <a:rPr lang="pt-BR" sz="2000" dirty="0">
                <a:latin typeface="Montserrat Light" panose="00000400000000000000" pitchFamily="2" charset="0"/>
              </a:rPr>
              <a:t>a boa formação de diferentes </a:t>
            </a:r>
            <a:r>
              <a:rPr lang="pt-BR" sz="2000" dirty="0" smtClean="0">
                <a:latin typeface="Montserrat Light" panose="00000400000000000000" pitchFamily="2" charset="0"/>
              </a:rPr>
              <a:t>CCV:</a:t>
            </a:r>
          </a:p>
          <a:p>
            <a:pPr marL="9525" indent="-9525" algn="just"/>
            <a:r>
              <a:rPr lang="pt-BR" sz="2000" b="1" dirty="0" smtClean="0">
                <a:latin typeface="Montserrat Light" panose="00000400000000000000" pitchFamily="2" charset="0"/>
              </a:rPr>
              <a:t>- Qual </a:t>
            </a:r>
            <a:r>
              <a:rPr lang="pt-BR" sz="2000" b="1" dirty="0">
                <a:latin typeface="Montserrat Light" panose="00000400000000000000" pitchFamily="2" charset="0"/>
              </a:rPr>
              <a:t>a intuição dos falantes sobre combinações CCV possíveis, impossíveis e duvidosas na língua?</a:t>
            </a:r>
          </a:p>
          <a:p>
            <a:pPr marL="9525" indent="-9525" algn="just"/>
            <a:endParaRPr lang="pt-BR" sz="2000" dirty="0">
              <a:latin typeface="Montserrat Light" panose="00000400000000000000" pitchFamily="2" charset="0"/>
            </a:endParaRPr>
          </a:p>
        </p:txBody>
      </p:sp>
      <p:sp>
        <p:nvSpPr>
          <p:cNvPr id="8" name="CaixaDeTexto 7"/>
          <p:cNvSpPr txBox="1"/>
          <p:nvPr/>
        </p:nvSpPr>
        <p:spPr>
          <a:xfrm>
            <a:off x="428625" y="3421535"/>
            <a:ext cx="8556349" cy="1692771"/>
          </a:xfrm>
          <a:prstGeom prst="rect">
            <a:avLst/>
          </a:prstGeom>
          <a:solidFill>
            <a:schemeClr val="bg1"/>
          </a:solidFill>
        </p:spPr>
        <p:txBody>
          <a:bodyPr wrap="square" rtlCol="0">
            <a:spAutoFit/>
          </a:bodyPr>
          <a:lstStyle/>
          <a:p>
            <a:r>
              <a:rPr lang="pt-BR" sz="2400" dirty="0" smtClean="0">
                <a:solidFill>
                  <a:srgbClr val="C00000"/>
                </a:solidFill>
                <a:latin typeface="MV Boli" panose="02000500030200090000" pitchFamily="2" charset="0"/>
                <a:cs typeface="MV Boli" panose="02000500030200090000" pitchFamily="2" charset="0"/>
              </a:rPr>
              <a:t>Método</a:t>
            </a:r>
          </a:p>
          <a:p>
            <a:pPr marL="342900" indent="-342900" algn="just">
              <a:buFontTx/>
              <a:buChar char="-"/>
            </a:pPr>
            <a:r>
              <a:rPr lang="pt-BR" sz="2000" dirty="0" err="1" smtClean="0">
                <a:latin typeface="Montserrat Light" panose="00000400000000000000" pitchFamily="2" charset="0"/>
              </a:rPr>
              <a:t>Psychopy</a:t>
            </a:r>
            <a:r>
              <a:rPr lang="pt-BR" sz="2000" dirty="0" smtClean="0">
                <a:latin typeface="Montserrat Light" panose="00000400000000000000" pitchFamily="2" charset="0"/>
              </a:rPr>
              <a:t> 3.2.4;</a:t>
            </a:r>
          </a:p>
          <a:p>
            <a:pPr marL="342900" indent="-342900" algn="just">
              <a:buFontTx/>
              <a:buChar char="-"/>
            </a:pPr>
            <a:r>
              <a:rPr lang="pt-BR" sz="2000" dirty="0" smtClean="0">
                <a:latin typeface="Montserrat Light" panose="00000400000000000000" pitchFamily="2" charset="0"/>
              </a:rPr>
              <a:t>25 </a:t>
            </a:r>
            <a:r>
              <a:rPr lang="pt-BR" sz="2000" dirty="0">
                <a:latin typeface="Montserrat Light" panose="00000400000000000000" pitchFamily="2" charset="0"/>
              </a:rPr>
              <a:t>participantes: universitários morando em SP, 18-40 anos</a:t>
            </a:r>
            <a:r>
              <a:rPr lang="pt-BR" sz="2000" dirty="0" smtClean="0">
                <a:latin typeface="Montserrat Light" panose="00000400000000000000" pitchFamily="2" charset="0"/>
              </a:rPr>
              <a:t>;</a:t>
            </a:r>
          </a:p>
          <a:p>
            <a:pPr marL="342900" indent="-342900" algn="just">
              <a:buFontTx/>
              <a:buChar char="-"/>
            </a:pPr>
            <a:r>
              <a:rPr lang="pt-BR" sz="2000" dirty="0" smtClean="0">
                <a:latin typeface="Montserrat Light" panose="00000400000000000000" pitchFamily="2" charset="0"/>
              </a:rPr>
              <a:t>Julgamento em escala 1-7 sobre a aceitabilidade de </a:t>
            </a:r>
            <a:r>
              <a:rPr lang="pt-BR" sz="2000" dirty="0" err="1" smtClean="0">
                <a:latin typeface="Montserrat Light" panose="00000400000000000000" pitchFamily="2" charset="0"/>
              </a:rPr>
              <a:t>pseudopalavras</a:t>
            </a:r>
            <a:r>
              <a:rPr lang="pt-BR" sz="2000" dirty="0" smtClean="0">
                <a:latin typeface="Montserrat Light" panose="00000400000000000000" pitchFamily="2" charset="0"/>
              </a:rPr>
              <a:t>.</a:t>
            </a:r>
            <a:endParaRPr lang="pt-BR" sz="2000" dirty="0">
              <a:latin typeface="Montserrat Light" panose="000004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Teste de </a:t>
            </a:r>
            <a:r>
              <a:rPr lang="pt-BR" dirty="0" smtClean="0"/>
              <a:t>Aceitabilidade: Metodologia</a:t>
            </a:r>
            <a:endParaRPr lang="pt-BR" dirty="0"/>
          </a:p>
        </p:txBody>
      </p:sp>
      <p:sp>
        <p:nvSpPr>
          <p:cNvPr id="3" name="Espaço Reservado para Texto 2"/>
          <p:cNvSpPr>
            <a:spLocks noGrp="1"/>
          </p:cNvSpPr>
          <p:nvPr>
            <p:ph type="body" idx="1"/>
          </p:nvPr>
        </p:nvSpPr>
        <p:spPr>
          <a:xfrm>
            <a:off x="1320025" y="1540697"/>
            <a:ext cx="7585850" cy="560500"/>
          </a:xfrm>
        </p:spPr>
        <p:txBody>
          <a:bodyPr/>
          <a:lstStyle/>
          <a:p>
            <a:r>
              <a:rPr lang="pt-BR" dirty="0" smtClean="0"/>
              <a:t>5 exemplos de cada CCV, 75 estímulos.</a:t>
            </a:r>
            <a:endParaRPr lang="pt-BR" dirty="0"/>
          </a:p>
          <a:p>
            <a:endParaRPr lang="pt-BR" dirty="0" smtClean="0"/>
          </a:p>
          <a:p>
            <a:endParaRPr lang="pt-BR" dirty="0"/>
          </a:p>
          <a:p>
            <a:endParaRPr lang="pt-BR" dirty="0" smtClean="0"/>
          </a:p>
          <a:p>
            <a:endParaRPr lang="pt-BR" dirty="0"/>
          </a:p>
          <a:p>
            <a:endParaRPr lang="pt-BR" dirty="0" smtClean="0"/>
          </a:p>
          <a:p>
            <a:pPr marL="114300" indent="0">
              <a:buNone/>
            </a:pPr>
            <a:r>
              <a:rPr lang="pt-BR" dirty="0" smtClean="0"/>
              <a:t>&lt;R&gt; = [x] Fricativa velar surda</a:t>
            </a:r>
          </a:p>
          <a:p>
            <a:pPr marL="114300" indent="0">
              <a:buNone/>
            </a:pPr>
            <a:r>
              <a:rPr lang="pt-BR" dirty="0" smtClean="0"/>
              <a:t>&lt;</a:t>
            </a:r>
            <a:r>
              <a:rPr lang="pt-BR" dirty="0" err="1" smtClean="0"/>
              <a:t>Sh</a:t>
            </a:r>
            <a:r>
              <a:rPr lang="pt-BR" dirty="0" smtClean="0"/>
              <a:t>&gt; = [</a:t>
            </a:r>
            <a:r>
              <a:rPr lang="pt-BR" dirty="0" smtClean="0">
                <a:latin typeface="Quattrocento Sans" panose="020B0604020202020204" charset="0"/>
                <a:cs typeface="Quattrocento Sans" panose="020B0604020202020204" charset="0"/>
              </a:rPr>
              <a:t>ʃ</a:t>
            </a:r>
            <a:r>
              <a:rPr lang="pt-BR" dirty="0" smtClean="0"/>
              <a:t>] Fricativa </a:t>
            </a:r>
            <a:r>
              <a:rPr lang="pt-BR" dirty="0" err="1" smtClean="0"/>
              <a:t>palatoalveolar</a:t>
            </a:r>
            <a:r>
              <a:rPr lang="pt-BR" dirty="0" smtClean="0"/>
              <a:t> surda</a:t>
            </a:r>
          </a:p>
          <a:p>
            <a:pPr marL="114300" indent="0">
              <a:buNone/>
            </a:pPr>
            <a:r>
              <a:rPr lang="pt-BR" dirty="0" smtClean="0"/>
              <a:t>&lt;r&gt; = [</a:t>
            </a:r>
            <a:r>
              <a:rPr lang="pt-BR" dirty="0"/>
              <a:t>r</a:t>
            </a:r>
            <a:r>
              <a:rPr lang="pt-BR" dirty="0" smtClean="0"/>
              <a:t>̌] Vibrante múltipla alveolar sonora</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14</a:t>
            </a:fld>
            <a:endParaRPr lang="pt-BR"/>
          </a:p>
        </p:txBody>
      </p:sp>
      <p:graphicFrame>
        <p:nvGraphicFramePr>
          <p:cNvPr id="6" name="Tabela 5"/>
          <p:cNvGraphicFramePr>
            <a:graphicFrameLocks noGrp="1"/>
          </p:cNvGraphicFramePr>
          <p:nvPr>
            <p:extLst>
              <p:ext uri="{D42A27DB-BD31-4B8C-83A1-F6EECF244321}">
                <p14:modId xmlns:p14="http://schemas.microsoft.com/office/powerpoint/2010/main" val="3199164397"/>
              </p:ext>
            </p:extLst>
          </p:nvPr>
        </p:nvGraphicFramePr>
        <p:xfrm>
          <a:off x="166375" y="2047918"/>
          <a:ext cx="8763000" cy="1628140"/>
        </p:xfrm>
        <a:graphic>
          <a:graphicData uri="http://schemas.openxmlformats.org/drawingml/2006/table">
            <a:tbl>
              <a:tblPr firstRow="1">
                <a:tableStyleId>{9D7B26C5-4107-4FEC-AEDC-1716B250A1EF}</a:tableStyleId>
              </a:tblPr>
              <a:tblGrid>
                <a:gridCol w="1752600"/>
                <a:gridCol w="1752600"/>
                <a:gridCol w="1752600"/>
                <a:gridCol w="1752600"/>
                <a:gridCol w="1752600"/>
              </a:tblGrid>
              <a:tr h="236855">
                <a:tc gridSpan="5">
                  <a:txBody>
                    <a:bodyPr/>
                    <a:lstStyle/>
                    <a:p>
                      <a:pPr algn="ctr"/>
                      <a:r>
                        <a:rPr lang="pt-BR" sz="1600" dirty="0" smtClean="0"/>
                        <a:t>Estímulos</a:t>
                      </a:r>
                      <a:endParaRPr lang="pt-BR" sz="1600" b="1" dirty="0">
                        <a:latin typeface="Montserrat" panose="02000505000000020004" pitchFamily="2" charset="0"/>
                      </a:endParaRP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dirty="0"/>
                    </a:p>
                  </a:txBody>
                  <a:tcPr/>
                </a:tc>
              </a:tr>
              <a:tr h="287020">
                <a:tc>
                  <a:txBody>
                    <a:bodyPr/>
                    <a:lstStyle/>
                    <a:p>
                      <a:pPr marL="0" indent="0" algn="ctr">
                        <a:lnSpc>
                          <a:spcPct val="107000"/>
                        </a:lnSpc>
                        <a:spcAft>
                          <a:spcPts val="0"/>
                        </a:spcAft>
                      </a:pPr>
                      <a:r>
                        <a:rPr lang="pt-BR" sz="1600" dirty="0" err="1">
                          <a:effectLst/>
                        </a:rPr>
                        <a:t>AltaFreq</a:t>
                      </a:r>
                      <a:endParaRPr lang="pt-BR" sz="1600" dirty="0">
                        <a:effectLst/>
                        <a:latin typeface="Montserrat" panose="02000505000000020004" pitchFamily="2" charset="0"/>
                        <a:ea typeface="Calibri" panose="020F0502020204030204" pitchFamily="34" charset="0"/>
                        <a:cs typeface="Tahoma" panose="020B0604030504040204" pitchFamily="34" charset="0"/>
                      </a:endParaRPr>
                    </a:p>
                  </a:txBody>
                  <a:tcPr marL="68580" marR="68580" marT="0" marB="0">
                    <a:lnB w="38100" cap="flat" cmpd="sng" algn="ctr">
                      <a:solidFill>
                        <a:schemeClr val="bg2"/>
                      </a:solidFill>
                      <a:prstDash val="solid"/>
                      <a:round/>
                      <a:headEnd type="none" w="med" len="med"/>
                      <a:tailEnd type="none" w="med" len="med"/>
                    </a:lnB>
                  </a:tcPr>
                </a:tc>
                <a:tc>
                  <a:txBody>
                    <a:bodyPr/>
                    <a:lstStyle/>
                    <a:p>
                      <a:pPr marL="0" indent="0" algn="ctr">
                        <a:lnSpc>
                          <a:spcPct val="107000"/>
                        </a:lnSpc>
                        <a:spcAft>
                          <a:spcPts val="0"/>
                        </a:spcAft>
                      </a:pPr>
                      <a:r>
                        <a:rPr lang="pt-BR" sz="1600" dirty="0" err="1">
                          <a:effectLst/>
                        </a:rPr>
                        <a:t>BaixaFreq</a:t>
                      </a:r>
                      <a:endParaRPr lang="pt-BR" sz="1600" dirty="0">
                        <a:effectLst/>
                        <a:latin typeface="Montserrat" panose="02000505000000020004" pitchFamily="2" charset="0"/>
                        <a:ea typeface="Calibri" panose="020F0502020204030204" pitchFamily="34" charset="0"/>
                        <a:cs typeface="Tahoma" panose="020B0604030504040204" pitchFamily="34" charset="0"/>
                      </a:endParaRPr>
                    </a:p>
                  </a:txBody>
                  <a:tcPr marL="68580" marR="68580" marT="0" marB="0">
                    <a:lnB w="38100" cap="flat" cmpd="sng" algn="ctr">
                      <a:solidFill>
                        <a:schemeClr val="bg2"/>
                      </a:solidFill>
                      <a:prstDash val="solid"/>
                      <a:round/>
                      <a:headEnd type="none" w="med" len="med"/>
                      <a:tailEnd type="none" w="med" len="med"/>
                    </a:lnB>
                  </a:tcPr>
                </a:tc>
                <a:tc>
                  <a:txBody>
                    <a:bodyPr/>
                    <a:lstStyle/>
                    <a:p>
                      <a:pPr marL="0" indent="0" algn="ctr">
                        <a:lnSpc>
                          <a:spcPct val="107000"/>
                        </a:lnSpc>
                        <a:spcAft>
                          <a:spcPts val="0"/>
                        </a:spcAft>
                      </a:pPr>
                      <a:r>
                        <a:rPr lang="pt-BR" sz="1600" dirty="0">
                          <a:effectLst/>
                        </a:rPr>
                        <a:t>Marginal</a:t>
                      </a:r>
                      <a:endParaRPr lang="pt-BR" sz="1600" dirty="0">
                        <a:effectLst/>
                        <a:latin typeface="Montserrat" panose="02000505000000020004" pitchFamily="2" charset="0"/>
                        <a:ea typeface="Calibri" panose="020F0502020204030204" pitchFamily="34" charset="0"/>
                        <a:cs typeface="Tahoma" panose="020B0604030504040204" pitchFamily="34" charset="0"/>
                      </a:endParaRPr>
                    </a:p>
                  </a:txBody>
                  <a:tcPr marL="68580" marR="68580" marT="0" marB="0">
                    <a:lnB w="38100" cap="flat" cmpd="sng" algn="ctr">
                      <a:solidFill>
                        <a:schemeClr val="bg2"/>
                      </a:solidFill>
                      <a:prstDash val="solid"/>
                      <a:round/>
                      <a:headEnd type="none" w="med" len="med"/>
                      <a:tailEnd type="none" w="med" len="med"/>
                    </a:lnB>
                  </a:tcPr>
                </a:tc>
                <a:tc>
                  <a:txBody>
                    <a:bodyPr/>
                    <a:lstStyle/>
                    <a:p>
                      <a:pPr marL="0" indent="0" algn="ctr">
                        <a:lnSpc>
                          <a:spcPct val="107000"/>
                        </a:lnSpc>
                        <a:spcAft>
                          <a:spcPts val="0"/>
                        </a:spcAft>
                      </a:pPr>
                      <a:r>
                        <a:rPr lang="pt-BR" sz="1600" dirty="0">
                          <a:effectLst/>
                        </a:rPr>
                        <a:t>SSP</a:t>
                      </a:r>
                      <a:endParaRPr lang="pt-BR" sz="1600" dirty="0">
                        <a:effectLst/>
                        <a:latin typeface="Montserrat" panose="02000505000000020004" pitchFamily="2" charset="0"/>
                        <a:ea typeface="Calibri" panose="020F0502020204030204" pitchFamily="34" charset="0"/>
                        <a:cs typeface="Tahoma" panose="020B0604030504040204" pitchFamily="34" charset="0"/>
                      </a:endParaRPr>
                    </a:p>
                  </a:txBody>
                  <a:tcPr marL="68580" marR="68580" marT="0" marB="0">
                    <a:lnB w="38100" cap="flat" cmpd="sng" algn="ctr">
                      <a:solidFill>
                        <a:schemeClr val="bg2"/>
                      </a:solidFill>
                      <a:prstDash val="solid"/>
                      <a:round/>
                      <a:headEnd type="none" w="med" len="med"/>
                      <a:tailEnd type="none" w="med" len="med"/>
                    </a:lnB>
                  </a:tcPr>
                </a:tc>
                <a:tc>
                  <a:txBody>
                    <a:bodyPr/>
                    <a:lstStyle/>
                    <a:p>
                      <a:pPr marL="0" indent="0" algn="ctr">
                        <a:lnSpc>
                          <a:spcPct val="107000"/>
                        </a:lnSpc>
                        <a:spcAft>
                          <a:spcPts val="0"/>
                        </a:spcAft>
                      </a:pPr>
                      <a:r>
                        <a:rPr lang="pt-BR" sz="1600" dirty="0">
                          <a:effectLst/>
                        </a:rPr>
                        <a:t>*SSP</a:t>
                      </a:r>
                      <a:endParaRPr lang="pt-BR" sz="1600" dirty="0">
                        <a:effectLst/>
                        <a:latin typeface="Montserrat" panose="02000505000000020004" pitchFamily="2" charset="0"/>
                        <a:ea typeface="Calibri" panose="020F0502020204030204" pitchFamily="34" charset="0"/>
                        <a:cs typeface="Tahoma" panose="020B0604030504040204" pitchFamily="34" charset="0"/>
                      </a:endParaRPr>
                    </a:p>
                  </a:txBody>
                  <a:tcPr marL="68580" marR="68580" marT="0" marB="0">
                    <a:lnB w="38100" cap="flat" cmpd="sng" algn="ctr">
                      <a:solidFill>
                        <a:schemeClr val="bg2"/>
                      </a:solidFill>
                      <a:prstDash val="solid"/>
                      <a:round/>
                      <a:headEnd type="none" w="med" len="med"/>
                      <a:tailEnd type="none" w="med" len="med"/>
                    </a:lnB>
                  </a:tcPr>
                </a:tc>
              </a:tr>
              <a:tr h="236855">
                <a:tc>
                  <a:txBody>
                    <a:bodyPr/>
                    <a:lstStyle/>
                    <a:p>
                      <a:pPr algn="ctr"/>
                      <a:r>
                        <a:rPr lang="pt-BR" sz="1600" b="1" dirty="0" smtClean="0"/>
                        <a:t>Br</a:t>
                      </a:r>
                      <a:r>
                        <a:rPr lang="pt-BR" sz="1600" dirty="0" smtClean="0"/>
                        <a:t>ame</a:t>
                      </a:r>
                      <a:endParaRPr lang="pt-BR" sz="1600" dirty="0">
                        <a:latin typeface="Montserrat" panose="02000505000000020004" pitchFamily="2" charset="0"/>
                      </a:endParaRPr>
                    </a:p>
                  </a:txBody>
                  <a:tcPr>
                    <a:lnT w="38100" cap="flat" cmpd="sng" algn="ctr">
                      <a:solidFill>
                        <a:schemeClr val="bg2"/>
                      </a:solidFill>
                      <a:prstDash val="solid"/>
                      <a:round/>
                      <a:headEnd type="none" w="med" len="med"/>
                      <a:tailEnd type="none" w="med" len="med"/>
                    </a:lnT>
                  </a:tcPr>
                </a:tc>
                <a:tc>
                  <a:txBody>
                    <a:bodyPr/>
                    <a:lstStyle/>
                    <a:p>
                      <a:pPr algn="ctr"/>
                      <a:r>
                        <a:rPr lang="pt-BR" sz="1600" b="1" dirty="0" err="1" smtClean="0"/>
                        <a:t>Dr</a:t>
                      </a:r>
                      <a:r>
                        <a:rPr lang="pt-BR" sz="1600" dirty="0" err="1" smtClean="0"/>
                        <a:t>afo</a:t>
                      </a:r>
                      <a:endParaRPr lang="pt-BR" sz="1600" dirty="0">
                        <a:latin typeface="Montserrat" panose="02000505000000020004" pitchFamily="2" charset="0"/>
                      </a:endParaRPr>
                    </a:p>
                  </a:txBody>
                  <a:tcPr>
                    <a:lnT w="38100" cap="flat" cmpd="sng" algn="ctr">
                      <a:solidFill>
                        <a:schemeClr val="bg2"/>
                      </a:solidFill>
                      <a:prstDash val="solid"/>
                      <a:round/>
                      <a:headEnd type="none" w="med" len="med"/>
                      <a:tailEnd type="none" w="med" len="med"/>
                    </a:lnT>
                  </a:tcPr>
                </a:tc>
                <a:tc>
                  <a:txBody>
                    <a:bodyPr/>
                    <a:lstStyle/>
                    <a:p>
                      <a:pPr algn="ctr"/>
                      <a:r>
                        <a:rPr lang="pt-BR" sz="1600" b="1" dirty="0" err="1" smtClean="0"/>
                        <a:t>Dl</a:t>
                      </a:r>
                      <a:r>
                        <a:rPr lang="pt-BR" sz="1600" dirty="0" err="1" smtClean="0"/>
                        <a:t>avo</a:t>
                      </a:r>
                      <a:endParaRPr lang="pt-BR" sz="1600" dirty="0">
                        <a:latin typeface="Montserrat" panose="02000505000000020004" pitchFamily="2" charset="0"/>
                      </a:endParaRPr>
                    </a:p>
                  </a:txBody>
                  <a:tcPr>
                    <a:lnT w="38100" cap="flat" cmpd="sng" algn="ctr">
                      <a:solidFill>
                        <a:schemeClr val="bg2"/>
                      </a:solidFill>
                      <a:prstDash val="solid"/>
                      <a:round/>
                      <a:headEnd type="none" w="med" len="med"/>
                      <a:tailEnd type="none" w="med" len="med"/>
                    </a:lnT>
                  </a:tcPr>
                </a:tc>
                <a:tc>
                  <a:txBody>
                    <a:bodyPr/>
                    <a:lstStyle/>
                    <a:p>
                      <a:pPr algn="ctr"/>
                      <a:r>
                        <a:rPr lang="pt-BR" sz="1600" b="1" dirty="0" err="1" smtClean="0"/>
                        <a:t>Bn</a:t>
                      </a:r>
                      <a:r>
                        <a:rPr lang="pt-BR" sz="1600" dirty="0" err="1" smtClean="0"/>
                        <a:t>afe</a:t>
                      </a:r>
                      <a:endParaRPr lang="pt-BR" sz="1600" dirty="0">
                        <a:latin typeface="Montserrat" panose="02000505000000020004" pitchFamily="2" charset="0"/>
                      </a:endParaRPr>
                    </a:p>
                  </a:txBody>
                  <a:tcPr>
                    <a:lnT w="38100" cap="flat" cmpd="sng" algn="ctr">
                      <a:solidFill>
                        <a:schemeClr val="bg2"/>
                      </a:solidFill>
                      <a:prstDash val="solid"/>
                      <a:round/>
                      <a:headEnd type="none" w="med" len="med"/>
                      <a:tailEnd type="none" w="med" len="med"/>
                    </a:lnT>
                  </a:tcPr>
                </a:tc>
                <a:tc>
                  <a:txBody>
                    <a:bodyPr/>
                    <a:lstStyle/>
                    <a:p>
                      <a:pPr algn="ctr"/>
                      <a:r>
                        <a:rPr lang="pt-BR" sz="1600" b="1" dirty="0" err="1" smtClean="0"/>
                        <a:t>Ft</a:t>
                      </a:r>
                      <a:r>
                        <a:rPr lang="pt-BR" sz="1600" dirty="0" err="1" smtClean="0"/>
                        <a:t>ago</a:t>
                      </a:r>
                      <a:endParaRPr lang="pt-BR" sz="1600" dirty="0">
                        <a:latin typeface="Montserrat" panose="02000505000000020004" pitchFamily="2" charset="0"/>
                      </a:endParaRPr>
                    </a:p>
                  </a:txBody>
                  <a:tcPr>
                    <a:lnT w="38100" cap="flat" cmpd="sng" algn="ctr">
                      <a:solidFill>
                        <a:schemeClr val="bg2"/>
                      </a:solidFill>
                      <a:prstDash val="solid"/>
                      <a:round/>
                      <a:headEnd type="none" w="med" len="med"/>
                      <a:tailEnd type="none" w="med" len="med"/>
                    </a:lnT>
                  </a:tcPr>
                </a:tc>
              </a:tr>
              <a:tr h="236855">
                <a:tc>
                  <a:txBody>
                    <a:bodyPr/>
                    <a:lstStyle/>
                    <a:p>
                      <a:pPr algn="ctr"/>
                      <a:r>
                        <a:rPr lang="pt-BR" sz="1600" b="1" dirty="0" err="1" smtClean="0"/>
                        <a:t>Pr</a:t>
                      </a:r>
                      <a:r>
                        <a:rPr lang="pt-BR" sz="1600" dirty="0" err="1" smtClean="0"/>
                        <a:t>oge</a:t>
                      </a:r>
                      <a:endParaRPr lang="pt-BR" sz="1600" dirty="0">
                        <a:latin typeface="Montserrat" panose="02000505000000020004" pitchFamily="2" charset="0"/>
                      </a:endParaRPr>
                    </a:p>
                  </a:txBody>
                  <a:tcPr/>
                </a:tc>
                <a:tc>
                  <a:txBody>
                    <a:bodyPr/>
                    <a:lstStyle/>
                    <a:p>
                      <a:pPr algn="ctr"/>
                      <a:r>
                        <a:rPr lang="pt-BR" sz="1600" b="1" dirty="0" err="1" smtClean="0"/>
                        <a:t>Gl</a:t>
                      </a:r>
                      <a:r>
                        <a:rPr lang="pt-BR" sz="1600" dirty="0" err="1" smtClean="0"/>
                        <a:t>ajo</a:t>
                      </a:r>
                      <a:endParaRPr lang="pt-BR" sz="1600" dirty="0">
                        <a:latin typeface="Montserrat" panose="02000505000000020004" pitchFamily="2" charset="0"/>
                      </a:endParaRPr>
                    </a:p>
                  </a:txBody>
                  <a:tcPr/>
                </a:tc>
                <a:tc>
                  <a:txBody>
                    <a:bodyPr/>
                    <a:lstStyle/>
                    <a:p>
                      <a:pPr algn="ctr"/>
                      <a:r>
                        <a:rPr lang="pt-BR" sz="1600" b="1" dirty="0" err="1" smtClean="0"/>
                        <a:t>Tl</a:t>
                      </a:r>
                      <a:r>
                        <a:rPr lang="pt-BR" sz="1600" dirty="0" err="1" smtClean="0"/>
                        <a:t>eza</a:t>
                      </a:r>
                      <a:endParaRPr lang="pt-BR" sz="1600" dirty="0">
                        <a:latin typeface="Montserrat" panose="02000505000000020004" pitchFamily="2" charset="0"/>
                      </a:endParaRPr>
                    </a:p>
                  </a:txBody>
                  <a:tcPr/>
                </a:tc>
                <a:tc>
                  <a:txBody>
                    <a:bodyPr/>
                    <a:lstStyle/>
                    <a:p>
                      <a:pPr algn="ctr"/>
                      <a:r>
                        <a:rPr lang="pt-BR" sz="1600" b="1" dirty="0" err="1" smtClean="0"/>
                        <a:t>Rl</a:t>
                      </a:r>
                      <a:r>
                        <a:rPr lang="pt-BR" sz="1600" dirty="0" err="1" smtClean="0"/>
                        <a:t>eco</a:t>
                      </a:r>
                      <a:endParaRPr lang="pt-BR" sz="1600" dirty="0">
                        <a:latin typeface="Montserrat" panose="02000505000000020004" pitchFamily="2" charset="0"/>
                      </a:endParaRPr>
                    </a:p>
                  </a:txBody>
                  <a:tcPr/>
                </a:tc>
                <a:tc>
                  <a:txBody>
                    <a:bodyPr/>
                    <a:lstStyle/>
                    <a:p>
                      <a:pPr algn="ctr"/>
                      <a:r>
                        <a:rPr lang="pt-BR" sz="1600" b="1" dirty="0" err="1" smtClean="0"/>
                        <a:t>Lb</a:t>
                      </a:r>
                      <a:r>
                        <a:rPr lang="pt-BR" sz="1600" dirty="0" err="1" smtClean="0"/>
                        <a:t>ezo</a:t>
                      </a:r>
                      <a:endParaRPr lang="pt-BR" sz="1600" dirty="0">
                        <a:latin typeface="Montserrat" panose="02000505000000020004" pitchFamily="2" charset="0"/>
                      </a:endParaRPr>
                    </a:p>
                  </a:txBody>
                  <a:tcPr/>
                </a:tc>
              </a:tr>
              <a:tr h="236855">
                <a:tc>
                  <a:txBody>
                    <a:bodyPr/>
                    <a:lstStyle/>
                    <a:p>
                      <a:pPr algn="ctr"/>
                      <a:r>
                        <a:rPr lang="pt-BR" sz="1600" b="1" dirty="0" err="1" smtClean="0"/>
                        <a:t>Tr</a:t>
                      </a:r>
                      <a:r>
                        <a:rPr lang="pt-BR" sz="1600" dirty="0" err="1" smtClean="0"/>
                        <a:t>ebo</a:t>
                      </a:r>
                      <a:endParaRPr lang="pt-BR" sz="1600" dirty="0">
                        <a:latin typeface="Montserrat" panose="02000505000000020004" pitchFamily="2" charset="0"/>
                      </a:endParaRPr>
                    </a:p>
                  </a:txBody>
                  <a:tcPr/>
                </a:tc>
                <a:tc>
                  <a:txBody>
                    <a:bodyPr/>
                    <a:lstStyle/>
                    <a:p>
                      <a:pPr algn="ctr"/>
                      <a:r>
                        <a:rPr lang="pt-BR" sz="1600" b="1" dirty="0" err="1" smtClean="0"/>
                        <a:t>Kl</a:t>
                      </a:r>
                      <a:r>
                        <a:rPr lang="pt-BR" sz="1600" dirty="0" err="1" smtClean="0"/>
                        <a:t>efa</a:t>
                      </a:r>
                      <a:endParaRPr lang="pt-BR" sz="1600" dirty="0">
                        <a:latin typeface="Montserrat" panose="02000505000000020004" pitchFamily="2" charset="0"/>
                      </a:endParaRPr>
                    </a:p>
                  </a:txBody>
                  <a:tcPr/>
                </a:tc>
                <a:tc>
                  <a:txBody>
                    <a:bodyPr/>
                    <a:lstStyle/>
                    <a:p>
                      <a:pPr algn="ctr"/>
                      <a:r>
                        <a:rPr lang="pt-BR" sz="1600" b="1" dirty="0" err="1" smtClean="0"/>
                        <a:t>Vl</a:t>
                      </a:r>
                      <a:r>
                        <a:rPr lang="pt-BR" sz="1600" dirty="0" err="1" smtClean="0"/>
                        <a:t>ena</a:t>
                      </a:r>
                      <a:endParaRPr lang="pt-BR" sz="1600" dirty="0">
                        <a:latin typeface="Montserrat" panose="02000505000000020004" pitchFamily="2" charset="0"/>
                      </a:endParaRPr>
                    </a:p>
                  </a:txBody>
                  <a:tcPr/>
                </a:tc>
                <a:tc>
                  <a:txBody>
                    <a:bodyPr/>
                    <a:lstStyle/>
                    <a:p>
                      <a:pPr algn="ctr"/>
                      <a:r>
                        <a:rPr lang="pt-BR" sz="1600" b="1" dirty="0" err="1" smtClean="0"/>
                        <a:t>Shr</a:t>
                      </a:r>
                      <a:r>
                        <a:rPr lang="pt-BR" sz="1600" dirty="0" err="1" smtClean="0"/>
                        <a:t>abe</a:t>
                      </a:r>
                      <a:endParaRPr lang="pt-BR" sz="1600" dirty="0">
                        <a:latin typeface="Montserrat" panose="02000505000000020004" pitchFamily="2" charset="0"/>
                      </a:endParaRPr>
                    </a:p>
                  </a:txBody>
                  <a:tcPr/>
                </a:tc>
                <a:tc>
                  <a:txBody>
                    <a:bodyPr/>
                    <a:lstStyle/>
                    <a:p>
                      <a:pPr algn="ctr"/>
                      <a:r>
                        <a:rPr lang="pt-BR" sz="1600" b="1" dirty="0" err="1" smtClean="0"/>
                        <a:t>rt</a:t>
                      </a:r>
                      <a:r>
                        <a:rPr lang="pt-BR" sz="1600" dirty="0" err="1" smtClean="0"/>
                        <a:t>abo</a:t>
                      </a:r>
                      <a:endParaRPr lang="pt-BR" sz="1600" dirty="0">
                        <a:latin typeface="Montserrat" panose="02000505000000020004" pitchFamily="2" charset="0"/>
                      </a:endParaRPr>
                    </a:p>
                  </a:txBody>
                  <a:tcPr/>
                </a:tc>
              </a:tr>
            </a:tbl>
          </a:graphicData>
        </a:graphic>
      </p:graphicFrame>
    </p:spTree>
    <p:extLst>
      <p:ext uri="{BB962C8B-B14F-4D97-AF65-F5344CB8AC3E}">
        <p14:creationId xmlns:p14="http://schemas.microsoft.com/office/powerpoint/2010/main" val="124052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Teste de Aceitabilidade: Metodologia</a:t>
            </a:r>
            <a:endParaRPr lang="pt-BR" dirty="0"/>
          </a:p>
        </p:txBody>
      </p:sp>
      <p:sp>
        <p:nvSpPr>
          <p:cNvPr id="3" name="Espaço Reservado para Texto 2"/>
          <p:cNvSpPr>
            <a:spLocks noGrp="1"/>
          </p:cNvSpPr>
          <p:nvPr>
            <p:ph type="body" idx="1"/>
          </p:nvPr>
        </p:nvSpPr>
        <p:spPr>
          <a:xfrm>
            <a:off x="1320024" y="1582625"/>
            <a:ext cx="7236759" cy="2955300"/>
          </a:xfrm>
        </p:spPr>
        <p:txBody>
          <a:bodyPr/>
          <a:lstStyle/>
          <a:p>
            <a:r>
              <a:rPr lang="pt-BR" dirty="0" smtClean="0"/>
              <a:t>1 Pré-teste: Percepção</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15</a:t>
            </a:fld>
            <a:endParaRPr lang="pt-BR"/>
          </a:p>
        </p:txBody>
      </p:sp>
      <p:pic>
        <p:nvPicPr>
          <p:cNvPr id="6" name="Imagem 5"/>
          <p:cNvPicPr/>
          <p:nvPr/>
        </p:nvPicPr>
        <p:blipFill rotWithShape="1">
          <a:blip r:embed="rId2">
            <a:extLst>
              <a:ext uri="{28A0092B-C50C-407E-A947-70E740481C1C}">
                <a14:useLocalDpi xmlns:a14="http://schemas.microsoft.com/office/drawing/2010/main" val="0"/>
              </a:ext>
            </a:extLst>
          </a:blip>
          <a:srcRect t="7495" b="40086"/>
          <a:stretch/>
        </p:blipFill>
        <p:spPr>
          <a:xfrm>
            <a:off x="432993" y="2114550"/>
            <a:ext cx="8453832" cy="3028950"/>
          </a:xfrm>
          <a:prstGeom prst="rect">
            <a:avLst/>
          </a:prstGeom>
        </p:spPr>
      </p:pic>
    </p:spTree>
    <p:extLst>
      <p:ext uri="{BB962C8B-B14F-4D97-AF65-F5344CB8AC3E}">
        <p14:creationId xmlns:p14="http://schemas.microsoft.com/office/powerpoint/2010/main" val="387103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Teste de Aceitabilidade: Metodologia</a:t>
            </a:r>
            <a:endParaRPr lang="pt-BR" dirty="0"/>
          </a:p>
        </p:txBody>
      </p:sp>
      <p:sp>
        <p:nvSpPr>
          <p:cNvPr id="3" name="Espaço Reservado para Texto 2"/>
          <p:cNvSpPr>
            <a:spLocks noGrp="1"/>
          </p:cNvSpPr>
          <p:nvPr>
            <p:ph type="body" idx="1"/>
          </p:nvPr>
        </p:nvSpPr>
        <p:spPr>
          <a:xfrm>
            <a:off x="1320024" y="1582625"/>
            <a:ext cx="7236759" cy="2955300"/>
          </a:xfrm>
        </p:spPr>
        <p:txBody>
          <a:bodyPr/>
          <a:lstStyle/>
          <a:p>
            <a:r>
              <a:rPr lang="pt-BR" dirty="0" smtClean="0"/>
              <a:t>2 Julgamento fonotático.</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16</a:t>
            </a:fld>
            <a:endParaRPr lang="pt-BR"/>
          </a:p>
        </p:txBody>
      </p:sp>
      <p:pic>
        <p:nvPicPr>
          <p:cNvPr id="6" name="Imagem 5"/>
          <p:cNvPicPr/>
          <p:nvPr/>
        </p:nvPicPr>
        <p:blipFill rotWithShape="1">
          <a:blip r:embed="rId2">
            <a:extLst>
              <a:ext uri="{28A0092B-C50C-407E-A947-70E740481C1C}">
                <a14:useLocalDpi xmlns:a14="http://schemas.microsoft.com/office/drawing/2010/main" val="0"/>
              </a:ext>
            </a:extLst>
          </a:blip>
          <a:srcRect l="57636" t="7495" b="40086"/>
          <a:stretch/>
        </p:blipFill>
        <p:spPr>
          <a:xfrm>
            <a:off x="342900" y="2114501"/>
            <a:ext cx="3581400" cy="3028950"/>
          </a:xfrm>
          <a:prstGeom prst="rect">
            <a:avLst/>
          </a:prstGeom>
        </p:spPr>
      </p:pic>
      <p:pic>
        <p:nvPicPr>
          <p:cNvPr id="7" name="Imagem 6"/>
          <p:cNvPicPr/>
          <p:nvPr/>
        </p:nvPicPr>
        <p:blipFill rotWithShape="1">
          <a:blip r:embed="rId2">
            <a:extLst>
              <a:ext uri="{28A0092B-C50C-407E-A947-70E740481C1C}">
                <a14:useLocalDpi xmlns:a14="http://schemas.microsoft.com/office/drawing/2010/main" val="0"/>
              </a:ext>
            </a:extLst>
          </a:blip>
          <a:srcRect l="21694" t="60079" r="21069" b="-961"/>
          <a:stretch/>
        </p:blipFill>
        <p:spPr>
          <a:xfrm>
            <a:off x="4133850" y="2387602"/>
            <a:ext cx="4838700" cy="2362249"/>
          </a:xfrm>
          <a:prstGeom prst="rect">
            <a:avLst/>
          </a:prstGeom>
        </p:spPr>
      </p:pic>
    </p:spTree>
    <p:extLst>
      <p:ext uri="{BB962C8B-B14F-4D97-AF65-F5344CB8AC3E}">
        <p14:creationId xmlns:p14="http://schemas.microsoft.com/office/powerpoint/2010/main" val="322747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2"/>
          </p:nvPr>
        </p:nvSpPr>
        <p:spPr>
          <a:xfrm>
            <a:off x="5771439" y="279754"/>
            <a:ext cx="3266658" cy="2388210"/>
          </a:xfrm>
          <a:solidFill>
            <a:schemeClr val="accent3">
              <a:lumMod val="20000"/>
              <a:lumOff val="80000"/>
            </a:schemeClr>
          </a:solidFill>
          <a:ln w="19050">
            <a:solidFill>
              <a:schemeClr val="accent5"/>
            </a:solidFill>
            <a:prstDash val="sysDash"/>
          </a:ln>
        </p:spPr>
        <p:txBody>
          <a:bodyPr/>
          <a:lstStyle/>
          <a:p>
            <a:pPr marL="0" indent="0">
              <a:spcBef>
                <a:spcPts val="1200"/>
              </a:spcBef>
            </a:pPr>
            <a:r>
              <a:rPr lang="pt-BR" sz="1600" dirty="0" smtClean="0"/>
              <a:t>Reparos </a:t>
            </a:r>
            <a:r>
              <a:rPr lang="pt-BR" sz="1600" dirty="0" err="1" smtClean="0"/>
              <a:t>fonotáticos</a:t>
            </a:r>
            <a:r>
              <a:rPr lang="pt-BR" sz="1600" dirty="0" smtClean="0"/>
              <a:t> ativos;</a:t>
            </a:r>
          </a:p>
          <a:p>
            <a:pPr marL="9525" indent="-9525" algn="just">
              <a:spcBef>
                <a:spcPts val="1200"/>
              </a:spcBef>
            </a:pPr>
            <a:r>
              <a:rPr lang="pt-BR" sz="1600" dirty="0" smtClean="0"/>
              <a:t>Percepção lexical é mediada pela </a:t>
            </a:r>
            <a:r>
              <a:rPr lang="pt-BR" sz="1600" dirty="0" err="1" smtClean="0"/>
              <a:t>fonotaxe</a:t>
            </a:r>
            <a:r>
              <a:rPr lang="pt-BR" sz="1600" dirty="0" smtClean="0"/>
              <a:t>;</a:t>
            </a:r>
          </a:p>
          <a:p>
            <a:pPr marL="9525" indent="-9525">
              <a:spcBef>
                <a:spcPts val="1200"/>
              </a:spcBef>
            </a:pPr>
            <a:r>
              <a:rPr lang="pt-BR" sz="1600" dirty="0" smtClean="0"/>
              <a:t>Julgamentos têm médias diferentes considerando palavras percebidas corretamente ou sob reparos.</a:t>
            </a:r>
            <a:endParaRPr lang="pt-BR" sz="1600"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17</a:t>
            </a:fld>
            <a:endParaRPr lang="pt-BR"/>
          </a:p>
        </p:txBody>
      </p:sp>
      <p:graphicFrame>
        <p:nvGraphicFramePr>
          <p:cNvPr id="7" name="Gráfico 6"/>
          <p:cNvGraphicFramePr/>
          <p:nvPr>
            <p:extLst>
              <p:ext uri="{D42A27DB-BD31-4B8C-83A1-F6EECF244321}">
                <p14:modId xmlns:p14="http://schemas.microsoft.com/office/powerpoint/2010/main" val="3761032310"/>
              </p:ext>
            </p:extLst>
          </p:nvPr>
        </p:nvGraphicFramePr>
        <p:xfrm>
          <a:off x="70176" y="1351999"/>
          <a:ext cx="5606723" cy="3791451"/>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a:xfrm>
            <a:off x="1329550" y="586076"/>
            <a:ext cx="6455700" cy="66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Montserrat"/>
              <a:buNone/>
              <a:defRPr sz="2400" b="1" i="0" u="none" strike="noStrike" cap="none">
                <a:solidFill>
                  <a:srgbClr val="222222"/>
                </a:solidFill>
                <a:latin typeface="Montserrat"/>
                <a:ea typeface="Montserrat"/>
                <a:cs typeface="Montserrat"/>
                <a:sym typeface="Montserrat"/>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r>
              <a:rPr lang="pt-BR" dirty="0" smtClean="0"/>
              <a:t>Resultados</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110511591"/>
              </p:ext>
            </p:extLst>
          </p:nvPr>
        </p:nvGraphicFramePr>
        <p:xfrm>
          <a:off x="5877342" y="2974286"/>
          <a:ext cx="3054852" cy="2144874"/>
        </p:xfrm>
        <a:graphic>
          <a:graphicData uri="http://schemas.openxmlformats.org/drawingml/2006/table">
            <a:tbl>
              <a:tblPr firstRow="1" firstCol="1" bandRow="1">
                <a:tableStyleId>{83F7C126-0FDB-4F87-B36C-774BDA1AF113}</a:tableStyleId>
              </a:tblPr>
              <a:tblGrid>
                <a:gridCol w="1018284"/>
                <a:gridCol w="1018284"/>
                <a:gridCol w="1018284"/>
              </a:tblGrid>
              <a:tr h="396366">
                <a:tc>
                  <a:txBody>
                    <a:bodyPr/>
                    <a:lstStyle/>
                    <a:p>
                      <a:pPr algn="ctr" fontAlgn="b"/>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Correta</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Reparada</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u="none" strike="noStrike">
                          <a:effectLst/>
                          <a:latin typeface="Montserrat Light" panose="00000400000000000000" pitchFamily="2" charset="0"/>
                        </a:rPr>
                        <a:t>altafreq</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90,13%</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a:effectLst/>
                          <a:latin typeface="Montserrat Light" panose="00000400000000000000" pitchFamily="2" charset="0"/>
                        </a:rPr>
                        <a:t>9,86%</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u="none" strike="noStrike">
                          <a:effectLst/>
                          <a:latin typeface="Montserrat Light" panose="00000400000000000000" pitchFamily="2" charset="0"/>
                        </a:rPr>
                        <a:t>baixafreq</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95,47%</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4,53%</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u="none" strike="noStrike">
                          <a:effectLst/>
                          <a:latin typeface="Montserrat Light" panose="00000400000000000000" pitchFamily="2" charset="0"/>
                        </a:rPr>
                        <a:t>marginal</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a:effectLst/>
                          <a:latin typeface="Montserrat Light" panose="00000400000000000000" pitchFamily="2" charset="0"/>
                        </a:rPr>
                        <a:t>57,60%</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42,40%</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u="none" strike="noStrike">
                          <a:effectLst/>
                          <a:latin typeface="Montserrat Light" panose="00000400000000000000" pitchFamily="2" charset="0"/>
                        </a:rPr>
                        <a:t>SSP</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a:effectLst/>
                          <a:latin typeface="Montserrat Light" panose="00000400000000000000" pitchFamily="2" charset="0"/>
                        </a:rPr>
                        <a:t>72%</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28%</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u="none" strike="noStrike">
                          <a:effectLst/>
                          <a:latin typeface="Montserrat Light" panose="00000400000000000000" pitchFamily="2" charset="0"/>
                        </a:rPr>
                        <a:t>*SSP</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a:effectLst/>
                          <a:latin typeface="Montserrat Light" panose="00000400000000000000" pitchFamily="2" charset="0"/>
                        </a:rPr>
                        <a:t>58,40%</a:t>
                      </a:r>
                      <a:endParaRPr lang="pt-BR" sz="1600" b="0" i="0" u="none" strike="noStrike">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u="none" strike="noStrike" dirty="0">
                          <a:effectLst/>
                          <a:latin typeface="Montserrat Light" panose="00000400000000000000" pitchFamily="2" charset="0"/>
                        </a:rPr>
                        <a:t>41,60%</a:t>
                      </a:r>
                      <a:endParaRPr lang="pt-BR" sz="1600" b="0"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r h="291418">
                <a:tc>
                  <a:txBody>
                    <a:bodyPr/>
                    <a:lstStyle/>
                    <a:p>
                      <a:pPr algn="ctr" fontAlgn="b"/>
                      <a:r>
                        <a:rPr lang="pt-BR" sz="1600" b="1" u="none" strike="noStrike" dirty="0">
                          <a:effectLst/>
                          <a:latin typeface="Montserrat Light" panose="00000400000000000000" pitchFamily="2" charset="0"/>
                        </a:rPr>
                        <a:t>Total</a:t>
                      </a:r>
                      <a:endParaRPr lang="pt-BR" sz="1600" b="1"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b="1" u="none" strike="noStrike" dirty="0">
                          <a:effectLst/>
                          <a:latin typeface="Montserrat Light" panose="00000400000000000000" pitchFamily="2" charset="0"/>
                        </a:rPr>
                        <a:t>74,72%</a:t>
                      </a:r>
                      <a:endParaRPr lang="pt-BR" sz="1600" b="1"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c>
                  <a:txBody>
                    <a:bodyPr/>
                    <a:lstStyle/>
                    <a:p>
                      <a:pPr algn="ctr" fontAlgn="b"/>
                      <a:r>
                        <a:rPr lang="pt-BR" sz="1600" b="1" u="none" strike="noStrike" dirty="0">
                          <a:effectLst/>
                          <a:latin typeface="Montserrat Light" panose="00000400000000000000" pitchFamily="2" charset="0"/>
                        </a:rPr>
                        <a:t>25,28%</a:t>
                      </a:r>
                      <a:endParaRPr lang="pt-BR" sz="1600" b="1" i="0" u="none" strike="noStrike" dirty="0">
                        <a:solidFill>
                          <a:srgbClr val="000000"/>
                        </a:solidFill>
                        <a:effectLst/>
                        <a:latin typeface="Montserrat Light" panose="00000400000000000000" pitchFamily="2" charset="0"/>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167722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18</a:t>
            </a:fld>
            <a:endParaRPr lang="pt-BR"/>
          </a:p>
        </p:txBody>
      </p:sp>
      <p:pic>
        <p:nvPicPr>
          <p:cNvPr id="5" name="Imagem 4"/>
          <p:cNvPicPr/>
          <p:nvPr/>
        </p:nvPicPr>
        <p:blipFill>
          <a:blip r:embed="rId2">
            <a:extLst>
              <a:ext uri="{28A0092B-C50C-407E-A947-70E740481C1C}">
                <a14:useLocalDpi xmlns:a14="http://schemas.microsoft.com/office/drawing/2010/main" val="0"/>
              </a:ext>
            </a:extLst>
          </a:blip>
          <a:stretch>
            <a:fillRect/>
          </a:stretch>
        </p:blipFill>
        <p:spPr>
          <a:xfrm>
            <a:off x="19050" y="752426"/>
            <a:ext cx="6715125" cy="4391025"/>
          </a:xfrm>
          <a:prstGeom prst="rect">
            <a:avLst/>
          </a:prstGeom>
        </p:spPr>
      </p:pic>
      <p:sp>
        <p:nvSpPr>
          <p:cNvPr id="9" name="Espaço Reservado para Texto 3"/>
          <p:cNvSpPr txBox="1">
            <a:spLocks/>
          </p:cNvSpPr>
          <p:nvPr/>
        </p:nvSpPr>
        <p:spPr>
          <a:xfrm>
            <a:off x="6657976" y="1717065"/>
            <a:ext cx="2447508" cy="2807310"/>
          </a:xfrm>
          <a:prstGeom prst="rect">
            <a:avLst/>
          </a:prstGeom>
          <a:solidFill>
            <a:schemeClr val="accent3">
              <a:lumMod val="20000"/>
              <a:lumOff val="80000"/>
            </a:schemeClr>
          </a:solidFill>
          <a:ln w="19050">
            <a:solidFill>
              <a:schemeClr val="accent5"/>
            </a:solidFill>
            <a:prstDash val="sysDash"/>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200"/>
              </a:spcBef>
            </a:pPr>
            <a:r>
              <a:rPr lang="pt-BR" sz="1600" i="1" dirty="0" smtClean="0">
                <a:latin typeface="Montserrat Light" panose="00000400000000000000" pitchFamily="2" charset="0"/>
                <a:cs typeface="MV Boli" panose="02000500030200090000" pitchFamily="2" charset="0"/>
              </a:rPr>
              <a:t>Azul: Mediana</a:t>
            </a:r>
          </a:p>
          <a:p>
            <a:pPr algn="ctr">
              <a:spcBef>
                <a:spcPts val="1200"/>
              </a:spcBef>
            </a:pPr>
            <a:r>
              <a:rPr lang="pt-BR" sz="1600" i="1" dirty="0" smtClean="0">
                <a:latin typeface="Montserrat Light" panose="00000400000000000000" pitchFamily="2" charset="0"/>
                <a:cs typeface="MV Boli" panose="02000500030200090000" pitchFamily="2" charset="0"/>
              </a:rPr>
              <a:t>Vermelho: Média</a:t>
            </a:r>
          </a:p>
          <a:p>
            <a:pPr>
              <a:spcBef>
                <a:spcPts val="1200"/>
              </a:spcBef>
            </a:pPr>
            <a:r>
              <a:rPr lang="pt-BR" sz="1600" dirty="0" smtClean="0">
                <a:latin typeface="Montserrat Light" panose="00000400000000000000" pitchFamily="2" charset="0"/>
                <a:cs typeface="MV Boli" panose="02000500030200090000" pitchFamily="2" charset="0"/>
              </a:rPr>
              <a:t>Média e mediana gradativamente caem com a condição CCV;</a:t>
            </a:r>
          </a:p>
          <a:p>
            <a:pPr>
              <a:spcBef>
                <a:spcPts val="1200"/>
              </a:spcBef>
            </a:pPr>
            <a:r>
              <a:rPr lang="pt-BR" sz="1600" dirty="0" smtClean="0">
                <a:latin typeface="Montserrat Light" panose="00000400000000000000" pitchFamily="2" charset="0"/>
                <a:cs typeface="MV Boli" panose="02000500030200090000" pitchFamily="2" charset="0"/>
              </a:rPr>
              <a:t>Não há diferença significativa entre </a:t>
            </a:r>
            <a:r>
              <a:rPr lang="pt-BR" sz="1600" dirty="0" err="1" smtClean="0">
                <a:latin typeface="Montserrat Light" panose="00000400000000000000" pitchFamily="2" charset="0"/>
                <a:cs typeface="MV Boli" panose="02000500030200090000" pitchFamily="2" charset="0"/>
              </a:rPr>
              <a:t>altafreq-baixafreq</a:t>
            </a:r>
            <a:r>
              <a:rPr lang="pt-BR" sz="1600" dirty="0" smtClean="0">
                <a:latin typeface="Montserrat Light" panose="00000400000000000000" pitchFamily="2" charset="0"/>
                <a:cs typeface="MV Boli" panose="02000500030200090000" pitchFamily="2" charset="0"/>
              </a:rPr>
              <a:t> e SSP-*SSP.</a:t>
            </a:r>
            <a:endParaRPr lang="pt-BR" sz="1600" dirty="0">
              <a:latin typeface="Montserrat Light" panose="00000400000000000000" pitchFamily="2" charset="0"/>
              <a:cs typeface="MV Boli" panose="02000500030200090000" pitchFamily="2" charset="0"/>
            </a:endParaRPr>
          </a:p>
        </p:txBody>
      </p:sp>
      <p:sp>
        <p:nvSpPr>
          <p:cNvPr id="6" name="Título 1"/>
          <p:cNvSpPr txBox="1">
            <a:spLocks/>
          </p:cNvSpPr>
          <p:nvPr/>
        </p:nvSpPr>
        <p:spPr>
          <a:xfrm>
            <a:off x="375393" y="0"/>
            <a:ext cx="6455700" cy="66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Montserrat"/>
              <a:buNone/>
              <a:defRPr sz="2400" b="1" i="0" u="none" strike="noStrike" cap="none">
                <a:solidFill>
                  <a:srgbClr val="222222"/>
                </a:solidFill>
                <a:latin typeface="Montserrat"/>
                <a:ea typeface="Montserrat"/>
                <a:cs typeface="Montserrat"/>
                <a:sym typeface="Montserrat"/>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r>
              <a:rPr lang="pt-BR" dirty="0" smtClean="0"/>
              <a:t>Resultados</a:t>
            </a:r>
            <a:endParaRPr lang="pt-BR" dirty="0"/>
          </a:p>
        </p:txBody>
      </p:sp>
    </p:spTree>
    <p:extLst>
      <p:ext uri="{BB962C8B-B14F-4D97-AF65-F5344CB8AC3E}">
        <p14:creationId xmlns:p14="http://schemas.microsoft.com/office/powerpoint/2010/main" val="229166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025" y="529525"/>
            <a:ext cx="6455700" cy="668100"/>
          </a:xfrm>
        </p:spPr>
        <p:txBody>
          <a:bodyPr/>
          <a:lstStyle/>
          <a:p>
            <a:r>
              <a:rPr lang="pt-BR" dirty="0"/>
              <a:t>Teste de Aceitabilidade: </a:t>
            </a:r>
            <a:r>
              <a:rPr lang="pt-BR" dirty="0" smtClean="0"/>
              <a:t>Resultados</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19</a:t>
            </a:fld>
            <a:endParaRPr lang="pt-BR"/>
          </a:p>
        </p:txBody>
      </p:sp>
      <p:graphicFrame>
        <p:nvGraphicFramePr>
          <p:cNvPr id="6" name="Gráfico 5"/>
          <p:cNvGraphicFramePr/>
          <p:nvPr>
            <p:extLst>
              <p:ext uri="{D42A27DB-BD31-4B8C-83A1-F6EECF244321}">
                <p14:modId xmlns:p14="http://schemas.microsoft.com/office/powerpoint/2010/main" val="254301361"/>
              </p:ext>
            </p:extLst>
          </p:nvPr>
        </p:nvGraphicFramePr>
        <p:xfrm>
          <a:off x="0" y="1197625"/>
          <a:ext cx="6038850" cy="3945826"/>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ço Reservado para Texto 3"/>
          <p:cNvSpPr>
            <a:spLocks noGrp="1"/>
          </p:cNvSpPr>
          <p:nvPr>
            <p:ph type="body" idx="2"/>
          </p:nvPr>
        </p:nvSpPr>
        <p:spPr>
          <a:xfrm>
            <a:off x="6038850" y="1737326"/>
            <a:ext cx="3133725" cy="1339249"/>
          </a:xfrm>
          <a:solidFill>
            <a:schemeClr val="accent3">
              <a:lumMod val="20000"/>
              <a:lumOff val="80000"/>
            </a:schemeClr>
          </a:solidFill>
          <a:ln w="19050">
            <a:solidFill>
              <a:schemeClr val="accent5"/>
            </a:solidFill>
            <a:prstDash val="sysDash"/>
          </a:ln>
        </p:spPr>
        <p:txBody>
          <a:bodyPr/>
          <a:lstStyle/>
          <a:p>
            <a:pPr marL="0" indent="0" algn="just">
              <a:spcBef>
                <a:spcPts val="1200"/>
              </a:spcBef>
            </a:pPr>
            <a:r>
              <a:rPr lang="pt-BR" sz="1600" dirty="0" smtClean="0"/>
              <a:t>Não há diferença significativa </a:t>
            </a:r>
            <a:r>
              <a:rPr lang="pt-BR" sz="1600" dirty="0" err="1" smtClean="0"/>
              <a:t>intragrupos</a:t>
            </a:r>
            <a:r>
              <a:rPr lang="pt-BR" sz="1600" dirty="0" smtClean="0"/>
              <a:t>;</a:t>
            </a:r>
          </a:p>
          <a:p>
            <a:pPr marL="0" indent="0" algn="just">
              <a:spcBef>
                <a:spcPts val="1200"/>
              </a:spcBef>
            </a:pPr>
            <a:r>
              <a:rPr lang="pt-BR" sz="1600" dirty="0" smtClean="0"/>
              <a:t>Há diferença intergrupos.</a:t>
            </a:r>
          </a:p>
        </p:txBody>
      </p:sp>
    </p:spTree>
    <p:extLst>
      <p:ext uri="{BB962C8B-B14F-4D97-AF65-F5344CB8AC3E}">
        <p14:creationId xmlns:p14="http://schemas.microsoft.com/office/powerpoint/2010/main" val="6337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title"/>
          </p:nvPr>
        </p:nvSpPr>
        <p:spPr>
          <a:xfrm>
            <a:off x="1076184" y="6906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Introdução</a:t>
            </a:r>
            <a:endParaRPr dirty="0"/>
          </a:p>
        </p:txBody>
      </p:sp>
      <p:sp>
        <p:nvSpPr>
          <p:cNvPr id="662" name="Google Shape;662;p19"/>
          <p:cNvSpPr txBox="1">
            <a:spLocks noGrp="1"/>
          </p:cNvSpPr>
          <p:nvPr>
            <p:ph type="body" idx="1"/>
          </p:nvPr>
        </p:nvSpPr>
        <p:spPr>
          <a:xfrm>
            <a:off x="1076184" y="1532239"/>
            <a:ext cx="7310169" cy="32374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SzPts val="2200"/>
              <a:buChar char="◂"/>
            </a:pPr>
            <a:r>
              <a:rPr lang="pt-BR" dirty="0" smtClean="0"/>
              <a:t>Esse trabalho faz parte da tese: </a:t>
            </a:r>
          </a:p>
          <a:p>
            <a:pPr marL="88900" lvl="0" indent="0" algn="l" rtl="0">
              <a:spcBef>
                <a:spcPts val="600"/>
              </a:spcBef>
              <a:spcAft>
                <a:spcPts val="0"/>
              </a:spcAft>
              <a:buSzPts val="2200"/>
              <a:buNone/>
            </a:pPr>
            <a:r>
              <a:rPr lang="pt-BR" b="1" dirty="0" smtClean="0"/>
              <a:t>“A </a:t>
            </a:r>
            <a:r>
              <a:rPr lang="pt-BR" b="1" dirty="0" err="1" smtClean="0"/>
              <a:t>Fonotaxe</a:t>
            </a:r>
            <a:r>
              <a:rPr lang="pt-BR" b="1" dirty="0" smtClean="0"/>
              <a:t> dos ataques ramificados CCV em Português Brasileiro: Aquisição e Representação”</a:t>
            </a:r>
            <a:endParaRPr b="1" dirty="0"/>
          </a:p>
          <a:p>
            <a:pPr marL="0" lvl="0" indent="0" algn="l" rtl="0">
              <a:spcBef>
                <a:spcPts val="600"/>
              </a:spcBef>
              <a:spcAft>
                <a:spcPts val="0"/>
              </a:spcAft>
              <a:buNone/>
            </a:pPr>
            <a:endParaRPr sz="600" dirty="0"/>
          </a:p>
          <a:p>
            <a:pPr marL="0" lvl="0" indent="0" algn="l" rtl="0">
              <a:spcBef>
                <a:spcPts val="600"/>
              </a:spcBef>
              <a:spcAft>
                <a:spcPts val="0"/>
              </a:spcAft>
              <a:buNone/>
            </a:pPr>
            <a:r>
              <a:rPr lang="en" dirty="0"/>
              <a:t>	</a:t>
            </a:r>
            <a:r>
              <a:rPr lang="en" dirty="0" smtClean="0"/>
              <a:t>		</a:t>
            </a:r>
            <a:endParaRPr dirty="0"/>
          </a:p>
        </p:txBody>
      </p:sp>
      <p:sp>
        <p:nvSpPr>
          <p:cNvPr id="663" name="Google Shape;663;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23085"/>
          <a:stretch/>
        </p:blipFill>
        <p:spPr>
          <a:xfrm rot="16200000">
            <a:off x="7364315" y="270499"/>
            <a:ext cx="1723638" cy="1508353"/>
          </a:xfrm>
          <a:prstGeom prst="rect">
            <a:avLst/>
          </a:prstGeom>
          <a:ln w="28575">
            <a:solidFill>
              <a:schemeClr val="accent1">
                <a:lumMod val="40000"/>
                <a:lumOff val="60000"/>
              </a:schemeClr>
            </a:solidFill>
          </a:ln>
        </p:spPr>
      </p:pic>
      <p:sp>
        <p:nvSpPr>
          <p:cNvPr id="8" name="CaixaDeTexto 7"/>
          <p:cNvSpPr txBox="1"/>
          <p:nvPr/>
        </p:nvSpPr>
        <p:spPr>
          <a:xfrm>
            <a:off x="993227" y="3078063"/>
            <a:ext cx="1571625" cy="1015663"/>
          </a:xfrm>
          <a:prstGeom prst="rect">
            <a:avLst/>
          </a:prstGeom>
          <a:noFill/>
          <a:ln w="28575">
            <a:solidFill>
              <a:schemeClr val="accent2">
                <a:lumMod val="60000"/>
                <a:lumOff val="40000"/>
              </a:schemeClr>
            </a:solidFill>
            <a:prstDash val="sysDot"/>
          </a:ln>
        </p:spPr>
        <p:txBody>
          <a:bodyPr wrap="square" rtlCol="0">
            <a:spAutoFit/>
          </a:bodyPr>
          <a:lstStyle/>
          <a:p>
            <a:pPr algn="ctr"/>
            <a:r>
              <a:rPr lang="pt-BR" sz="2000" dirty="0" smtClean="0">
                <a:solidFill>
                  <a:schemeClr val="accent1"/>
                </a:solidFill>
                <a:latin typeface="MV Boli" panose="02000500030200090000" pitchFamily="2" charset="0"/>
                <a:cs typeface="MV Boli" panose="02000500030200090000" pitchFamily="2" charset="0"/>
              </a:rPr>
              <a:t>Fonologia de </a:t>
            </a:r>
          </a:p>
          <a:p>
            <a:pPr algn="ctr"/>
            <a:r>
              <a:rPr lang="pt-BR" sz="2000" dirty="0" smtClean="0">
                <a:solidFill>
                  <a:schemeClr val="accent1"/>
                </a:solidFill>
                <a:latin typeface="MV Boli" panose="02000500030200090000" pitchFamily="2" charset="0"/>
                <a:cs typeface="MV Boli" panose="02000500030200090000" pitchFamily="2" charset="0"/>
              </a:rPr>
              <a:t>Corpus</a:t>
            </a:r>
            <a:endParaRPr lang="pt-BR" sz="2000" dirty="0">
              <a:solidFill>
                <a:schemeClr val="accent1"/>
              </a:solidFill>
              <a:latin typeface="MV Boli" panose="02000500030200090000" pitchFamily="2" charset="0"/>
              <a:cs typeface="MV Boli" panose="02000500030200090000" pitchFamily="2" charset="0"/>
            </a:endParaRPr>
          </a:p>
        </p:txBody>
      </p:sp>
      <p:sp>
        <p:nvSpPr>
          <p:cNvPr id="9" name="CaixaDeTexto 8"/>
          <p:cNvSpPr txBox="1"/>
          <p:nvPr/>
        </p:nvSpPr>
        <p:spPr>
          <a:xfrm>
            <a:off x="2941550" y="3078062"/>
            <a:ext cx="1561075" cy="1015663"/>
          </a:xfrm>
          <a:prstGeom prst="rect">
            <a:avLst/>
          </a:prstGeom>
          <a:noFill/>
          <a:ln w="28575">
            <a:solidFill>
              <a:schemeClr val="accent2">
                <a:lumMod val="60000"/>
                <a:lumOff val="40000"/>
              </a:schemeClr>
            </a:solidFill>
            <a:prstDash val="sysDot"/>
          </a:ln>
        </p:spPr>
        <p:txBody>
          <a:bodyPr wrap="square" rtlCol="0">
            <a:spAutoFit/>
          </a:bodyPr>
          <a:lstStyle/>
          <a:p>
            <a:pPr algn="ctr"/>
            <a:r>
              <a:rPr lang="pt-BR" sz="2000" dirty="0" smtClean="0">
                <a:solidFill>
                  <a:schemeClr val="accent1"/>
                </a:solidFill>
                <a:latin typeface="MV Boli" panose="02000500030200090000" pitchFamily="2" charset="0"/>
                <a:cs typeface="MV Boli" panose="02000500030200090000" pitchFamily="2" charset="0"/>
              </a:rPr>
              <a:t>Fonologia de Laboratório</a:t>
            </a:r>
            <a:endParaRPr lang="pt-BR" sz="2000" dirty="0">
              <a:solidFill>
                <a:schemeClr val="accent1"/>
              </a:solidFill>
              <a:latin typeface="MV Boli" panose="02000500030200090000" pitchFamily="2" charset="0"/>
              <a:cs typeface="MV Boli" panose="02000500030200090000" pitchFamily="2" charset="0"/>
            </a:endParaRPr>
          </a:p>
        </p:txBody>
      </p:sp>
      <p:sp>
        <p:nvSpPr>
          <p:cNvPr id="10" name="CaixaDeTexto 9"/>
          <p:cNvSpPr txBox="1"/>
          <p:nvPr/>
        </p:nvSpPr>
        <p:spPr>
          <a:xfrm>
            <a:off x="2617431" y="3433747"/>
            <a:ext cx="523875" cy="338554"/>
          </a:xfrm>
          <a:prstGeom prst="rect">
            <a:avLst/>
          </a:prstGeom>
          <a:noFill/>
        </p:spPr>
        <p:txBody>
          <a:bodyPr wrap="square" rtlCol="0">
            <a:spAutoFit/>
          </a:bodyPr>
          <a:lstStyle/>
          <a:p>
            <a:r>
              <a:rPr lang="pt-BR" sz="1600" b="1" dirty="0" smtClean="0">
                <a:solidFill>
                  <a:schemeClr val="accent1"/>
                </a:solidFill>
                <a:latin typeface="Montserrat" panose="02000505000000020004" pitchFamily="2" charset="0"/>
              </a:rPr>
              <a:t>+</a:t>
            </a:r>
            <a:endParaRPr lang="pt-BR" sz="1600" b="1" dirty="0">
              <a:solidFill>
                <a:schemeClr val="accent1"/>
              </a:solidFill>
              <a:latin typeface="Montserrat" panose="02000505000000020004" pitchFamily="2" charset="0"/>
            </a:endParaRPr>
          </a:p>
        </p:txBody>
      </p:sp>
      <p:sp>
        <p:nvSpPr>
          <p:cNvPr id="11" name="CaixaDeTexto 10"/>
          <p:cNvSpPr txBox="1"/>
          <p:nvPr/>
        </p:nvSpPr>
        <p:spPr>
          <a:xfrm>
            <a:off x="5442428" y="3368040"/>
            <a:ext cx="3381061" cy="807913"/>
          </a:xfrm>
          <a:prstGeom prst="rect">
            <a:avLst/>
          </a:prstGeom>
          <a:noFill/>
        </p:spPr>
        <p:txBody>
          <a:bodyPr wrap="square" rtlCol="0">
            <a:spAutoFit/>
          </a:bodyPr>
          <a:lstStyle/>
          <a:p>
            <a:r>
              <a:rPr lang="pt-BR" sz="1800" b="1" dirty="0" err="1" smtClean="0">
                <a:solidFill>
                  <a:schemeClr val="accent1"/>
                </a:solidFill>
                <a:latin typeface="Montserrat" panose="02000505000000020004" pitchFamily="2" charset="0"/>
              </a:rPr>
              <a:t>Fonotaxe</a:t>
            </a:r>
            <a:r>
              <a:rPr lang="pt-BR" sz="1800" b="1" dirty="0" smtClean="0">
                <a:solidFill>
                  <a:schemeClr val="accent1"/>
                </a:solidFill>
                <a:latin typeface="Montserrat" panose="02000505000000020004" pitchFamily="2" charset="0"/>
              </a:rPr>
              <a:t> adulta</a:t>
            </a:r>
            <a:r>
              <a:rPr lang="pt-BR" sz="1600" b="1" dirty="0" smtClean="0">
                <a:solidFill>
                  <a:schemeClr val="accent1"/>
                </a:solidFill>
                <a:latin typeface="Montserrat" panose="02000505000000020004" pitchFamily="2" charset="0"/>
              </a:rPr>
              <a:t>	</a:t>
            </a:r>
          </a:p>
          <a:p>
            <a:r>
              <a:rPr lang="pt-BR" sz="1050" b="1" dirty="0" smtClean="0">
                <a:solidFill>
                  <a:schemeClr val="accent1"/>
                </a:solidFill>
                <a:latin typeface="Montserrat" panose="02000505000000020004" pitchFamily="2" charset="0"/>
              </a:rPr>
              <a:t>	</a:t>
            </a:r>
            <a:endParaRPr lang="pt-BR" sz="100" b="1" dirty="0" smtClean="0">
              <a:solidFill>
                <a:schemeClr val="accent1"/>
              </a:solidFill>
              <a:latin typeface="Montserrat" panose="02000505000000020004" pitchFamily="2" charset="0"/>
            </a:endParaRPr>
          </a:p>
          <a:p>
            <a:r>
              <a:rPr lang="pt-BR" sz="1800" b="1" dirty="0" smtClean="0">
                <a:solidFill>
                  <a:schemeClr val="accent1"/>
                </a:solidFill>
                <a:latin typeface="Montserrat" panose="02000505000000020004" pitchFamily="2" charset="0"/>
              </a:rPr>
              <a:t>             Aquisição fonotática</a:t>
            </a:r>
            <a:endParaRPr lang="pt-BR" sz="1800" b="1" dirty="0">
              <a:solidFill>
                <a:schemeClr val="accent1"/>
              </a:solidFill>
              <a:latin typeface="Montserrat" panose="02000505000000020004" pitchFamily="2" charset="0"/>
            </a:endParaRPr>
          </a:p>
        </p:txBody>
      </p:sp>
      <p:pic>
        <p:nvPicPr>
          <p:cNvPr id="12" name="Imagem 11"/>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722" t="15359" r="79732" b="68643"/>
          <a:stretch/>
        </p:blipFill>
        <p:spPr>
          <a:xfrm rot="15577130" flipV="1">
            <a:off x="7400937" y="3125051"/>
            <a:ext cx="711922" cy="788763"/>
          </a:xfrm>
          <a:prstGeom prst="rect">
            <a:avLst/>
          </a:prstGeom>
        </p:spPr>
      </p:pic>
      <p:pic>
        <p:nvPicPr>
          <p:cNvPr id="13" name="Imagem 12"/>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4182" t="9054" r="10304" b="74198"/>
          <a:stretch/>
        </p:blipFill>
        <p:spPr>
          <a:xfrm rot="18386697" flipV="1">
            <a:off x="4656096" y="3135162"/>
            <a:ext cx="629446" cy="8257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a:t>
            </a:r>
            <a:endParaRPr lang="pt-BR" dirty="0"/>
          </a:p>
        </p:txBody>
      </p:sp>
      <p:sp>
        <p:nvSpPr>
          <p:cNvPr id="3" name="Espaço Reservado para Texto 2"/>
          <p:cNvSpPr>
            <a:spLocks noGrp="1"/>
          </p:cNvSpPr>
          <p:nvPr>
            <p:ph type="body" idx="1"/>
          </p:nvPr>
        </p:nvSpPr>
        <p:spPr>
          <a:xfrm>
            <a:off x="481824" y="1734650"/>
            <a:ext cx="8433575" cy="2902500"/>
          </a:xfrm>
        </p:spPr>
        <p:txBody>
          <a:bodyPr/>
          <a:lstStyle/>
          <a:p>
            <a:pPr algn="just"/>
            <a:r>
              <a:rPr lang="pt-BR" dirty="0" err="1" smtClean="0"/>
              <a:t>CCVs</a:t>
            </a:r>
            <a:r>
              <a:rPr lang="pt-BR" dirty="0" smtClean="0"/>
              <a:t> de alta e baixa frequência são </a:t>
            </a:r>
            <a:r>
              <a:rPr lang="pt-BR" b="1" dirty="0"/>
              <a:t>≈ </a:t>
            </a:r>
            <a:r>
              <a:rPr lang="pt-BR" dirty="0" smtClean="0"/>
              <a:t>bem-formados</a:t>
            </a:r>
            <a:r>
              <a:rPr lang="pt-BR" dirty="0" smtClean="0"/>
              <a:t>;</a:t>
            </a:r>
          </a:p>
          <a:p>
            <a:pPr algn="just"/>
            <a:endParaRPr lang="pt-BR" dirty="0" smtClean="0"/>
          </a:p>
          <a:p>
            <a:pPr algn="just"/>
            <a:r>
              <a:rPr lang="pt-BR" dirty="0" err="1" smtClean="0"/>
              <a:t>CCVs</a:t>
            </a:r>
            <a:r>
              <a:rPr lang="pt-BR" dirty="0" smtClean="0"/>
              <a:t> não atestados na língua são </a:t>
            </a:r>
            <a:r>
              <a:rPr lang="pt-BR" b="1" dirty="0" smtClean="0"/>
              <a:t>≈ </a:t>
            </a:r>
            <a:r>
              <a:rPr lang="pt-BR" dirty="0" err="1" smtClean="0"/>
              <a:t>mal-formados</a:t>
            </a:r>
            <a:r>
              <a:rPr lang="pt-BR" dirty="0" smtClean="0"/>
              <a:t>;</a:t>
            </a:r>
          </a:p>
          <a:p>
            <a:pPr algn="just"/>
            <a:endParaRPr lang="pt-BR" dirty="0" smtClean="0"/>
          </a:p>
          <a:p>
            <a:pPr algn="just"/>
            <a:r>
              <a:rPr lang="pt-BR" dirty="0" smtClean="0"/>
              <a:t>/</a:t>
            </a:r>
            <a:r>
              <a:rPr lang="pt-BR" dirty="0" err="1" smtClean="0"/>
              <a:t>tl</a:t>
            </a:r>
            <a:r>
              <a:rPr lang="pt-BR" dirty="0" smtClean="0"/>
              <a:t>, dl, </a:t>
            </a:r>
            <a:r>
              <a:rPr lang="pt-BR" dirty="0" err="1" smtClean="0"/>
              <a:t>vl</a:t>
            </a:r>
            <a:r>
              <a:rPr lang="pt-BR" dirty="0" smtClean="0"/>
              <a:t>/ </a:t>
            </a:r>
            <a:r>
              <a:rPr lang="pt-BR" dirty="0" smtClean="0"/>
              <a:t>se assemelham a </a:t>
            </a:r>
            <a:r>
              <a:rPr lang="pt-BR" dirty="0" err="1" smtClean="0"/>
              <a:t>CCVs</a:t>
            </a:r>
            <a:r>
              <a:rPr lang="pt-BR" dirty="0" smtClean="0"/>
              <a:t> atestados</a:t>
            </a:r>
            <a:r>
              <a:rPr lang="pt-BR" dirty="0" smtClean="0"/>
              <a:t>, e não a não-atestados;</a:t>
            </a:r>
          </a:p>
          <a:p>
            <a:pPr algn="just"/>
            <a:r>
              <a:rPr lang="pt-BR" dirty="0" smtClean="0"/>
              <a:t>/</a:t>
            </a:r>
            <a:r>
              <a:rPr lang="pt-BR" dirty="0" err="1" smtClean="0"/>
              <a:t>tl</a:t>
            </a:r>
            <a:r>
              <a:rPr lang="pt-BR" dirty="0" smtClean="0"/>
              <a:t>, dl/ e /</a:t>
            </a:r>
            <a:r>
              <a:rPr lang="pt-BR" dirty="0" err="1" smtClean="0"/>
              <a:t>vl</a:t>
            </a:r>
            <a:r>
              <a:rPr lang="pt-BR" dirty="0" smtClean="0"/>
              <a:t>/ são julgados de forma semelhante apesar de restritos na língu</a:t>
            </a:r>
            <a:r>
              <a:rPr lang="pt-BR" dirty="0" smtClean="0"/>
              <a:t>a por razões distintas.</a:t>
            </a:r>
            <a:endParaRPr lang="pt-BR" dirty="0" smtClean="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20</a:t>
            </a:fld>
            <a:endParaRPr lang="pt-BR"/>
          </a:p>
        </p:txBody>
      </p:sp>
    </p:spTree>
    <p:extLst>
      <p:ext uri="{BB962C8B-B14F-4D97-AF65-F5344CB8AC3E}">
        <p14:creationId xmlns:p14="http://schemas.microsoft.com/office/powerpoint/2010/main" val="291641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Considerações finais</a:t>
            </a:r>
            <a:endParaRPr lang="pt-BR" dirty="0"/>
          </a:p>
        </p:txBody>
      </p:sp>
      <p:sp>
        <p:nvSpPr>
          <p:cNvPr id="3" name="Espaço Reservado para Texto 2"/>
          <p:cNvSpPr>
            <a:spLocks noGrp="1"/>
          </p:cNvSpPr>
          <p:nvPr>
            <p:ph type="body" idx="1"/>
          </p:nvPr>
        </p:nvSpPr>
        <p:spPr>
          <a:xfrm>
            <a:off x="-106680" y="1514770"/>
            <a:ext cx="8556784" cy="2902500"/>
          </a:xfrm>
        </p:spPr>
        <p:txBody>
          <a:bodyPr/>
          <a:lstStyle/>
          <a:p>
            <a:pPr algn="just">
              <a:spcAft>
                <a:spcPts val="1200"/>
              </a:spcAft>
            </a:pPr>
            <a:r>
              <a:rPr lang="pt-BR" dirty="0" err="1"/>
              <a:t>Fonotaxe</a:t>
            </a:r>
            <a:r>
              <a:rPr lang="pt-BR" dirty="0"/>
              <a:t>: conhecimentos implícitos e explícitos sobre combinações possíveis e </a:t>
            </a:r>
            <a:r>
              <a:rPr lang="pt-BR" dirty="0" smtClean="0"/>
              <a:t>impossíveis;</a:t>
            </a:r>
            <a:endParaRPr lang="pt-BR" dirty="0"/>
          </a:p>
          <a:p>
            <a:pPr algn="just">
              <a:spcAft>
                <a:spcPts val="1200"/>
              </a:spcAft>
            </a:pPr>
            <a:r>
              <a:rPr lang="pt-BR" dirty="0" smtClean="0"/>
              <a:t>A criança precisa adquirir um sistema </a:t>
            </a:r>
            <a:r>
              <a:rPr lang="pt-BR" dirty="0" err="1" smtClean="0"/>
              <a:t>fonotático</a:t>
            </a:r>
            <a:r>
              <a:rPr lang="pt-BR" dirty="0" smtClean="0"/>
              <a:t> que não é 100% refletido no uso </a:t>
            </a:r>
            <a:r>
              <a:rPr lang="pt-BR" dirty="0" err="1" smtClean="0"/>
              <a:t>fonotático</a:t>
            </a:r>
            <a:r>
              <a:rPr lang="pt-BR" dirty="0" smtClean="0"/>
              <a:t>, tem intuição;</a:t>
            </a:r>
          </a:p>
          <a:p>
            <a:pPr algn="just">
              <a:spcBef>
                <a:spcPts val="0"/>
              </a:spcBef>
            </a:pPr>
            <a:r>
              <a:rPr lang="pt-BR" dirty="0" smtClean="0"/>
              <a:t>Próximos </a:t>
            </a:r>
            <a:r>
              <a:rPr lang="pt-BR" dirty="0" smtClean="0"/>
              <a:t>passos: Checar como a </a:t>
            </a:r>
            <a:r>
              <a:rPr lang="pt-BR" dirty="0" err="1" smtClean="0"/>
              <a:t>fonotaxe</a:t>
            </a:r>
            <a:r>
              <a:rPr lang="pt-BR" dirty="0" smtClean="0"/>
              <a:t> </a:t>
            </a:r>
          </a:p>
          <a:p>
            <a:pPr marL="88900" indent="0" algn="just">
              <a:spcBef>
                <a:spcPts val="0"/>
              </a:spcBef>
              <a:buNone/>
            </a:pPr>
            <a:r>
              <a:rPr lang="pt-BR" dirty="0" smtClean="0"/>
              <a:t>     adulta e a frequência de uso CCV se refletem </a:t>
            </a:r>
          </a:p>
          <a:p>
            <a:pPr marL="88900" indent="0" algn="just">
              <a:spcBef>
                <a:spcPts val="0"/>
              </a:spcBef>
              <a:buNone/>
            </a:pPr>
            <a:r>
              <a:rPr lang="pt-BR" dirty="0" smtClean="0"/>
              <a:t>     na aquisição CCV.</a:t>
            </a:r>
            <a:endParaRPr lang="pt-BR" dirty="0"/>
          </a:p>
          <a:p>
            <a:pPr algn="just"/>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21</a:t>
            </a:fld>
            <a:endParaRPr lang="pt-BR"/>
          </a:p>
        </p:txBody>
      </p:sp>
      <p:pic>
        <p:nvPicPr>
          <p:cNvPr id="34818" name="Picture 2" descr="A shocked Baby (2)_full - Daily Gossip"/>
          <p:cNvPicPr>
            <a:picLocks noChangeAspect="1" noChangeArrowheads="1"/>
          </p:cNvPicPr>
          <p:nvPr/>
        </p:nvPicPr>
        <p:blipFill rotWithShape="1">
          <a:blip r:embed="rId2">
            <a:extLst>
              <a:ext uri="{28A0092B-C50C-407E-A947-70E740481C1C}">
                <a14:useLocalDpi xmlns:a14="http://schemas.microsoft.com/office/drawing/2010/main" val="0"/>
              </a:ext>
            </a:extLst>
          </a:blip>
          <a:srcRect l="24883" r="18578" b="9931"/>
          <a:stretch/>
        </p:blipFill>
        <p:spPr bwMode="auto">
          <a:xfrm>
            <a:off x="7132229" y="2999370"/>
            <a:ext cx="1973255" cy="2144130"/>
          </a:xfrm>
          <a:prstGeom prst="rect">
            <a:avLst/>
          </a:prstGeom>
          <a:noFill/>
          <a:ln w="28575">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6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668383" y="1718045"/>
            <a:ext cx="5265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MV Boli" panose="02000500030200090000" pitchFamily="2" charset="0"/>
                <a:cs typeface="MV Boli" panose="02000500030200090000" pitchFamily="2" charset="0"/>
              </a:rPr>
              <a:t>Muito obrigada!</a:t>
            </a:r>
            <a:endParaRPr dirty="0">
              <a:latin typeface="MV Boli" panose="02000500030200090000" pitchFamily="2" charset="0"/>
              <a:cs typeface="MV Boli" panose="02000500030200090000" pitchFamily="2" charset="0"/>
            </a:endParaRPr>
          </a:p>
        </p:txBody>
      </p:sp>
      <p:pic>
        <p:nvPicPr>
          <p:cNvPr id="3" name="Picture 2" descr="http://www.chemistrymadeeasy.com/uploads/1/1/1/0/11107034/72401_orig.jpg"/>
          <p:cNvPicPr>
            <a:picLocks noChangeAspect="1" noChangeArrowheads="1"/>
          </p:cNvPicPr>
          <p:nvPr/>
        </p:nvPicPr>
        <p:blipFill rotWithShape="1">
          <a:blip r:embed="rId3">
            <a:extLst>
              <a:ext uri="{28A0092B-C50C-407E-A947-70E740481C1C}">
                <a14:useLocalDpi xmlns:a14="http://schemas.microsoft.com/office/drawing/2010/main" val="0"/>
              </a:ext>
            </a:extLst>
          </a:blip>
          <a:srcRect l="22857" t="8225" r="19262" b="3463"/>
          <a:stretch/>
        </p:blipFill>
        <p:spPr bwMode="auto">
          <a:xfrm>
            <a:off x="2727500" y="3075695"/>
            <a:ext cx="3060039" cy="1988051"/>
          </a:xfrm>
          <a:prstGeom prst="rect">
            <a:avLst/>
          </a:prstGeom>
          <a:noFill/>
          <a:ln w="76200">
            <a:solidFill>
              <a:schemeClr val="accent2">
                <a:lumMod val="40000"/>
                <a:lumOff val="60000"/>
              </a:schemeClr>
            </a:solidFill>
            <a:prstDash val="solid"/>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801766" y="2676181"/>
            <a:ext cx="2911509" cy="338554"/>
          </a:xfrm>
          <a:prstGeom prst="rect">
            <a:avLst/>
          </a:prstGeom>
          <a:noFill/>
        </p:spPr>
        <p:txBody>
          <a:bodyPr wrap="square" rtlCol="0">
            <a:spAutoFit/>
          </a:bodyPr>
          <a:lstStyle/>
          <a:p>
            <a:pPr algn="ctr"/>
            <a:r>
              <a:rPr lang="pt-BR" sz="1600" dirty="0" smtClean="0">
                <a:solidFill>
                  <a:schemeClr val="accent2">
                    <a:lumMod val="20000"/>
                    <a:lumOff val="80000"/>
                  </a:schemeClr>
                </a:solidFill>
                <a:latin typeface="Montserrat" panose="02000505000000020004" pitchFamily="2" charset="0"/>
              </a:rPr>
              <a:t>andressa.toni@usp.br</a:t>
            </a:r>
            <a:endParaRPr lang="pt-BR" sz="1600" dirty="0">
              <a:solidFill>
                <a:schemeClr val="accent2">
                  <a:lumMod val="20000"/>
                  <a:lumOff val="80000"/>
                </a:schemeClr>
              </a:solidFill>
              <a:latin typeface="Montserrat" panose="0200050500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571500" y="1690988"/>
            <a:ext cx="8572499" cy="2902500"/>
          </a:xfrm>
        </p:spPr>
        <p:txBody>
          <a:bodyPr/>
          <a:lstStyle/>
          <a:p>
            <a:r>
              <a:rPr lang="pt-BR" b="1" dirty="0" smtClean="0"/>
              <a:t>Intuição fonotática: </a:t>
            </a:r>
          </a:p>
          <a:p>
            <a:pPr marL="88900" indent="0">
              <a:buNone/>
            </a:pPr>
            <a:r>
              <a:rPr lang="pt-BR" b="1" dirty="0" smtClean="0"/>
              <a:t>		</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ke</a:t>
            </a:r>
            <a:r>
              <a:rPr lang="pt-BR" sz="3200" i="1" dirty="0" smtClean="0"/>
              <a:t> </a:t>
            </a:r>
            <a:r>
              <a:rPr lang="pt-BR" dirty="0"/>
              <a:t>ou</a:t>
            </a:r>
            <a:r>
              <a:rPr lang="pt-BR" i="1" dirty="0"/>
              <a:t> </a:t>
            </a:r>
            <a:r>
              <a:rPr lang="pt-BR" sz="3200" dirty="0" err="1" smtClean="0">
                <a:solidFill>
                  <a:schemeClr val="accent1"/>
                </a:solidFill>
              </a:rPr>
              <a:t>i</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pe</a:t>
            </a:r>
            <a:r>
              <a:rPr lang="pt-BR" i="1" dirty="0" smtClean="0"/>
              <a:t> </a:t>
            </a:r>
            <a:r>
              <a:rPr lang="pt-BR" dirty="0"/>
              <a:t>são palavras possíveis?</a:t>
            </a:r>
          </a:p>
          <a:p>
            <a:pPr marL="88900" indent="0">
              <a:buNone/>
            </a:pPr>
            <a:r>
              <a:rPr lang="pt-BR" b="1" i="1" dirty="0"/>
              <a:t>	</a:t>
            </a:r>
            <a:r>
              <a:rPr lang="pt-BR" b="1" i="1" dirty="0" smtClean="0"/>
              <a:t>	</a:t>
            </a:r>
            <a:endParaRPr lang="pt-BR" dirty="0" smtClean="0"/>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a:t>
            </a:fld>
            <a:endParaRPr lang="pt-BR"/>
          </a:p>
        </p:txBody>
      </p:sp>
    </p:spTree>
    <p:extLst>
      <p:ext uri="{BB962C8B-B14F-4D97-AF65-F5344CB8AC3E}">
        <p14:creationId xmlns:p14="http://schemas.microsoft.com/office/powerpoint/2010/main" val="135014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571500" y="1690988"/>
            <a:ext cx="8572499" cy="2902500"/>
          </a:xfrm>
        </p:spPr>
        <p:txBody>
          <a:bodyPr/>
          <a:lstStyle/>
          <a:p>
            <a:r>
              <a:rPr lang="pt-BR" b="1" dirty="0" smtClean="0"/>
              <a:t>Intuição fonotática: </a:t>
            </a:r>
          </a:p>
          <a:p>
            <a:pPr marL="88900" indent="0">
              <a:buNone/>
            </a:pPr>
            <a:r>
              <a:rPr lang="pt-BR" b="1" dirty="0" smtClean="0"/>
              <a:t>		</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ke</a:t>
            </a:r>
            <a:r>
              <a:rPr lang="pt-BR" sz="3200" i="1" dirty="0" smtClean="0"/>
              <a:t> </a:t>
            </a:r>
            <a:r>
              <a:rPr lang="pt-BR" dirty="0"/>
              <a:t>ou</a:t>
            </a:r>
            <a:r>
              <a:rPr lang="pt-BR" i="1" dirty="0"/>
              <a:t> </a:t>
            </a:r>
            <a:r>
              <a:rPr lang="pt-BR" sz="3200" dirty="0" err="1" smtClean="0">
                <a:solidFill>
                  <a:schemeClr val="accent1"/>
                </a:solidFill>
              </a:rPr>
              <a:t>i</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pe</a:t>
            </a:r>
            <a:r>
              <a:rPr lang="pt-BR" i="1" dirty="0" smtClean="0"/>
              <a:t> </a:t>
            </a:r>
            <a:r>
              <a:rPr lang="pt-BR" dirty="0"/>
              <a:t>são palavras possíveis?</a:t>
            </a:r>
          </a:p>
          <a:p>
            <a:r>
              <a:rPr lang="pt-BR" dirty="0" smtClean="0"/>
              <a:t>Não </a:t>
            </a:r>
            <a:r>
              <a:rPr lang="pt-BR" dirty="0"/>
              <a:t>em </a:t>
            </a:r>
            <a:r>
              <a:rPr lang="pt-BR" dirty="0" smtClean="0"/>
              <a:t>PB mas </a:t>
            </a:r>
            <a:r>
              <a:rPr lang="pt-BR" dirty="0"/>
              <a:t>em </a:t>
            </a:r>
            <a:r>
              <a:rPr lang="pt-BR" dirty="0" err="1"/>
              <a:t>Arrermte</a:t>
            </a:r>
            <a:r>
              <a:rPr lang="pt-BR" dirty="0"/>
              <a:t> sim</a:t>
            </a:r>
            <a:r>
              <a:rPr lang="pt-BR" dirty="0" smtClean="0"/>
              <a:t>!;</a:t>
            </a:r>
          </a:p>
          <a:p>
            <a:r>
              <a:rPr lang="pt-BR" sz="1800" dirty="0" smtClean="0">
                <a:latin typeface="Montserrat" panose="02000505000000020004" pitchFamily="2" charset="0"/>
              </a:rPr>
              <a:t>#</a:t>
            </a:r>
            <a:r>
              <a:rPr lang="pt-BR" sz="2400" b="1" dirty="0" err="1" smtClean="0">
                <a:latin typeface="Montserrat" panose="02000505000000020004" pitchFamily="2" charset="0"/>
                <a:cs typeface="Arial" panose="020B0604020202020204" pitchFamily="34" charset="0"/>
              </a:rPr>
              <a:t>ɾl</a:t>
            </a:r>
            <a:r>
              <a:rPr lang="pt-BR" sz="2400" b="1" dirty="0" smtClean="0">
                <a:latin typeface="Montserrat" panose="02000505000000020004" pitchFamily="2" charset="0"/>
                <a:cs typeface="Arial" panose="020B0604020202020204" pitchFamily="34" charset="0"/>
              </a:rPr>
              <a:t> </a:t>
            </a:r>
            <a:r>
              <a:rPr lang="pt-BR" dirty="0" smtClean="0">
                <a:latin typeface="Montserrat Light" panose="00000400000000000000" pitchFamily="2" charset="0"/>
                <a:cs typeface="Arial" panose="020B0604020202020204" pitchFamily="34" charset="0"/>
              </a:rPr>
              <a:t>e </a:t>
            </a:r>
            <a:r>
              <a:rPr lang="pt-BR" sz="2400" b="1" dirty="0" err="1" smtClean="0">
                <a:latin typeface="Montserrat" panose="02000505000000020004" pitchFamily="2" charset="0"/>
                <a:cs typeface="Arial" panose="020B0604020202020204" pitchFamily="34" charset="0"/>
              </a:rPr>
              <a:t>ɾl</a:t>
            </a:r>
            <a:r>
              <a:rPr lang="pt-BR" sz="1800" dirty="0" smtClean="0">
                <a:latin typeface="Montserrat" panose="02000505000000020004" pitchFamily="2" charset="0"/>
                <a:cs typeface="Arial" panose="020B0604020202020204" pitchFamily="34" charset="0"/>
              </a:rPr>
              <a:t>#</a:t>
            </a:r>
            <a:r>
              <a:rPr lang="pt-BR" dirty="0" smtClean="0">
                <a:latin typeface="Montserrat Light" panose="00000400000000000000" pitchFamily="2" charset="0"/>
                <a:cs typeface="Arial" panose="020B0604020202020204" pitchFamily="34" charset="0"/>
              </a:rPr>
              <a:t> são impossíveis em PB, embora </a:t>
            </a:r>
            <a:r>
              <a:rPr lang="pt-BR" sz="2400" b="1" dirty="0" err="1" smtClean="0">
                <a:latin typeface="Montserrat" panose="02000505000000020004" pitchFamily="2" charset="0"/>
                <a:cs typeface="Arial" panose="020B0604020202020204" pitchFamily="34" charset="0"/>
              </a:rPr>
              <a:t>ɾ</a:t>
            </a:r>
            <a:r>
              <a:rPr lang="pt-BR" sz="1800" dirty="0" err="1" smtClean="0">
                <a:latin typeface="Montserrat" panose="02000505000000020004" pitchFamily="2" charset="0"/>
                <a:cs typeface="Arial" panose="020B0604020202020204" pitchFamily="34" charset="0"/>
              </a:rPr>
              <a:t>#</a:t>
            </a:r>
            <a:r>
              <a:rPr lang="pt-BR" sz="2400" b="1" dirty="0" err="1" smtClean="0">
                <a:latin typeface="Montserrat" panose="02000505000000020004" pitchFamily="2" charset="0"/>
                <a:cs typeface="Arial" panose="020B0604020202020204" pitchFamily="34" charset="0"/>
              </a:rPr>
              <a:t>l</a:t>
            </a:r>
            <a:r>
              <a:rPr lang="pt-BR" dirty="0" smtClean="0">
                <a:latin typeface="Montserrat Light" panose="00000400000000000000" pitchFamily="2" charset="0"/>
                <a:cs typeface="Arial" panose="020B0604020202020204" pitchFamily="34" charset="0"/>
              </a:rPr>
              <a:t> seja possível:</a:t>
            </a:r>
          </a:p>
          <a:p>
            <a:pPr marL="88900" indent="0" algn="ctr">
              <a:buNone/>
            </a:pPr>
            <a:r>
              <a:rPr lang="pt-BR" dirty="0" smtClean="0">
                <a:solidFill>
                  <a:srgbClr val="C00000"/>
                </a:solidFill>
                <a:latin typeface="Montserrat Light" panose="00000400000000000000" pitchFamily="2" charset="0"/>
                <a:cs typeface="Arial" panose="020B0604020202020204" pitchFamily="34" charset="0"/>
              </a:rPr>
              <a:t>Ca</a:t>
            </a:r>
            <a:r>
              <a:rPr lang="pt-BR" b="1" dirty="0" smtClean="0">
                <a:solidFill>
                  <a:srgbClr val="C00000"/>
                </a:solidFill>
                <a:latin typeface="Montserrat" panose="02000505000000020004" pitchFamily="2" charset="0"/>
                <a:cs typeface="Arial" panose="020B0604020202020204" pitchFamily="34" charset="0"/>
              </a:rPr>
              <a:t>rl</a:t>
            </a:r>
            <a:r>
              <a:rPr lang="pt-BR" dirty="0" smtClean="0">
                <a:solidFill>
                  <a:srgbClr val="C00000"/>
                </a:solidFill>
                <a:latin typeface="Montserrat Light" panose="00000400000000000000" pitchFamily="2" charset="0"/>
                <a:cs typeface="Arial" panose="020B0604020202020204" pitchFamily="34" charset="0"/>
              </a:rPr>
              <a:t>a, o</a:t>
            </a:r>
            <a:r>
              <a:rPr lang="pt-BR" b="1" dirty="0" smtClean="0">
                <a:solidFill>
                  <a:srgbClr val="C00000"/>
                </a:solidFill>
                <a:latin typeface="Montserrat" panose="02000505000000020004" pitchFamily="2" charset="0"/>
                <a:cs typeface="Arial" panose="020B0604020202020204" pitchFamily="34" charset="0"/>
              </a:rPr>
              <a:t>rl</a:t>
            </a:r>
            <a:r>
              <a:rPr lang="pt-BR" dirty="0" smtClean="0">
                <a:solidFill>
                  <a:srgbClr val="C00000"/>
                </a:solidFill>
                <a:latin typeface="Montserrat Light" panose="00000400000000000000" pitchFamily="2" charset="0"/>
                <a:cs typeface="Arial" panose="020B0604020202020204" pitchFamily="34" charset="0"/>
              </a:rPr>
              <a:t>a, pa</a:t>
            </a:r>
            <a:r>
              <a:rPr lang="pt-BR" b="1" dirty="0">
                <a:solidFill>
                  <a:srgbClr val="C00000"/>
                </a:solidFill>
                <a:latin typeface="Montserrat" panose="02000505000000020004" pitchFamily="2" charset="0"/>
                <a:cs typeface="Arial" panose="020B0604020202020204" pitchFamily="34" charset="0"/>
              </a:rPr>
              <a:t>rl</a:t>
            </a:r>
            <a:r>
              <a:rPr lang="pt-BR" dirty="0" smtClean="0">
                <a:solidFill>
                  <a:srgbClr val="C00000"/>
                </a:solidFill>
                <a:latin typeface="Montserrat Light" panose="00000400000000000000" pitchFamily="2" charset="0"/>
                <a:cs typeface="Arial" panose="020B0604020202020204" pitchFamily="34" charset="0"/>
              </a:rPr>
              <a:t>enda, a</a:t>
            </a:r>
            <a:r>
              <a:rPr lang="pt-BR" b="1" dirty="0" smtClean="0">
                <a:solidFill>
                  <a:srgbClr val="C00000"/>
                </a:solidFill>
                <a:latin typeface="Montserrat" panose="02000505000000020004" pitchFamily="2" charset="0"/>
                <a:cs typeface="Arial" panose="020B0604020202020204" pitchFamily="34" charset="0"/>
              </a:rPr>
              <a:t>r l</a:t>
            </a:r>
            <a:r>
              <a:rPr lang="pt-BR" dirty="0" smtClean="0">
                <a:solidFill>
                  <a:srgbClr val="C00000"/>
                </a:solidFill>
                <a:latin typeface="Montserrat Light" panose="00000400000000000000" pitchFamily="2" charset="0"/>
                <a:cs typeface="Arial" panose="020B0604020202020204" pitchFamily="34" charset="0"/>
              </a:rPr>
              <a:t>impo, ba</a:t>
            </a:r>
            <a:r>
              <a:rPr lang="pt-BR" b="1" dirty="0" smtClean="0">
                <a:solidFill>
                  <a:srgbClr val="C00000"/>
                </a:solidFill>
                <a:latin typeface="Montserrat" panose="02000505000000020004" pitchFamily="2" charset="0"/>
                <a:cs typeface="Arial" panose="020B0604020202020204" pitchFamily="34" charset="0"/>
              </a:rPr>
              <a:t>r l</a:t>
            </a:r>
            <a:r>
              <a:rPr lang="pt-BR" dirty="0" smtClean="0">
                <a:solidFill>
                  <a:srgbClr val="C00000"/>
                </a:solidFill>
                <a:latin typeface="Montserrat Light" panose="00000400000000000000" pitchFamily="2" charset="0"/>
                <a:cs typeface="Arial" panose="020B0604020202020204" pitchFamily="34" charset="0"/>
              </a:rPr>
              <a:t>ixo</a:t>
            </a:r>
            <a:endParaRPr lang="pt-BR" b="1" dirty="0" smtClean="0">
              <a:solidFill>
                <a:srgbClr val="C00000"/>
              </a:solidFill>
            </a:endParaRPr>
          </a:p>
          <a:p>
            <a:pPr marL="88900" indent="0">
              <a:buNone/>
            </a:pPr>
            <a:r>
              <a:rPr lang="pt-BR" b="1" i="1" dirty="0"/>
              <a:t>	</a:t>
            </a:r>
            <a:r>
              <a:rPr lang="pt-BR" b="1" i="1" dirty="0" smtClean="0"/>
              <a:t>	</a:t>
            </a:r>
            <a:endParaRPr lang="pt-BR" dirty="0" smtClean="0"/>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a:t>
            </a:fld>
            <a:endParaRPr lang="pt-BR"/>
          </a:p>
        </p:txBody>
      </p:sp>
      <p:sp>
        <p:nvSpPr>
          <p:cNvPr id="6" name="Google Shape;769;p15"/>
          <p:cNvSpPr/>
          <p:nvPr/>
        </p:nvSpPr>
        <p:spPr>
          <a:xfrm>
            <a:off x="7217548" y="3621833"/>
            <a:ext cx="1640702" cy="5481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82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571500" y="1690988"/>
            <a:ext cx="8572499" cy="3376312"/>
          </a:xfrm>
        </p:spPr>
        <p:txBody>
          <a:bodyPr/>
          <a:lstStyle/>
          <a:p>
            <a:r>
              <a:rPr lang="pt-BR" b="1" dirty="0" smtClean="0"/>
              <a:t>Intuição fonotática: </a:t>
            </a:r>
          </a:p>
          <a:p>
            <a:pPr marL="88900" indent="0">
              <a:buNone/>
            </a:pPr>
            <a:r>
              <a:rPr lang="pt-BR" b="1" dirty="0" smtClean="0"/>
              <a:t>		</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ke</a:t>
            </a:r>
            <a:r>
              <a:rPr lang="pt-BR" sz="3200" i="1" dirty="0" smtClean="0"/>
              <a:t> </a:t>
            </a:r>
            <a:r>
              <a:rPr lang="pt-BR" dirty="0"/>
              <a:t>ou</a:t>
            </a:r>
            <a:r>
              <a:rPr lang="pt-BR" i="1" dirty="0"/>
              <a:t> </a:t>
            </a:r>
            <a:r>
              <a:rPr lang="pt-BR" sz="3200" dirty="0" err="1" smtClean="0">
                <a:solidFill>
                  <a:schemeClr val="accent1"/>
                </a:solidFill>
              </a:rPr>
              <a:t>i</a:t>
            </a:r>
            <a:r>
              <a:rPr lang="pt-BR" sz="3200" b="1" dirty="0" err="1" smtClean="0">
                <a:solidFill>
                  <a:schemeClr val="accent1"/>
                </a:solidFill>
                <a:latin typeface="Arial" panose="020B0604020202020204" pitchFamily="34" charset="0"/>
                <a:cs typeface="Arial" panose="020B0604020202020204" pitchFamily="34" charset="0"/>
              </a:rPr>
              <a:t>ɾ</a:t>
            </a:r>
            <a:r>
              <a:rPr lang="pt-BR" sz="3200" b="1" dirty="0" err="1" smtClean="0">
                <a:solidFill>
                  <a:schemeClr val="accent1"/>
                </a:solidFill>
              </a:rPr>
              <a:t>l</a:t>
            </a:r>
            <a:r>
              <a:rPr lang="pt-BR" sz="3200" dirty="0" err="1" smtClean="0">
                <a:solidFill>
                  <a:schemeClr val="accent1"/>
                </a:solidFill>
              </a:rPr>
              <a:t>pe</a:t>
            </a:r>
            <a:r>
              <a:rPr lang="pt-BR" i="1" dirty="0" smtClean="0"/>
              <a:t> </a:t>
            </a:r>
            <a:r>
              <a:rPr lang="pt-BR" dirty="0"/>
              <a:t>são palavras possíveis?</a:t>
            </a:r>
          </a:p>
          <a:p>
            <a:r>
              <a:rPr lang="pt-BR" dirty="0" smtClean="0"/>
              <a:t>Não </a:t>
            </a:r>
            <a:r>
              <a:rPr lang="pt-BR" dirty="0"/>
              <a:t>em </a:t>
            </a:r>
            <a:r>
              <a:rPr lang="pt-BR" dirty="0" smtClean="0"/>
              <a:t>PB mas </a:t>
            </a:r>
            <a:r>
              <a:rPr lang="pt-BR" dirty="0"/>
              <a:t>em </a:t>
            </a:r>
            <a:r>
              <a:rPr lang="pt-BR" dirty="0" err="1"/>
              <a:t>Arrermte</a:t>
            </a:r>
            <a:r>
              <a:rPr lang="pt-BR" dirty="0"/>
              <a:t> sim</a:t>
            </a:r>
            <a:r>
              <a:rPr lang="pt-BR" dirty="0" smtClean="0"/>
              <a:t>!;</a:t>
            </a:r>
          </a:p>
          <a:p>
            <a:r>
              <a:rPr lang="pt-BR" sz="1800" dirty="0" smtClean="0">
                <a:latin typeface="Montserrat" panose="02000505000000020004" pitchFamily="2" charset="0"/>
              </a:rPr>
              <a:t>#</a:t>
            </a:r>
            <a:r>
              <a:rPr lang="pt-BR" sz="2400" b="1" dirty="0" err="1" smtClean="0">
                <a:latin typeface="Montserrat" panose="02000505000000020004" pitchFamily="2" charset="0"/>
                <a:cs typeface="Arial" panose="020B0604020202020204" pitchFamily="34" charset="0"/>
              </a:rPr>
              <a:t>ɾl</a:t>
            </a:r>
            <a:r>
              <a:rPr lang="pt-BR" sz="2400" b="1" dirty="0" smtClean="0">
                <a:latin typeface="Montserrat" panose="02000505000000020004" pitchFamily="2" charset="0"/>
                <a:cs typeface="Arial" panose="020B0604020202020204" pitchFamily="34" charset="0"/>
              </a:rPr>
              <a:t> </a:t>
            </a:r>
            <a:r>
              <a:rPr lang="pt-BR" dirty="0" smtClean="0">
                <a:latin typeface="Montserrat Light" panose="00000400000000000000" pitchFamily="2" charset="0"/>
                <a:cs typeface="Arial" panose="020B0604020202020204" pitchFamily="34" charset="0"/>
              </a:rPr>
              <a:t>e </a:t>
            </a:r>
            <a:r>
              <a:rPr lang="pt-BR" sz="2400" b="1" dirty="0" err="1" smtClean="0">
                <a:latin typeface="Montserrat" panose="02000505000000020004" pitchFamily="2" charset="0"/>
                <a:cs typeface="Arial" panose="020B0604020202020204" pitchFamily="34" charset="0"/>
              </a:rPr>
              <a:t>ɾl</a:t>
            </a:r>
            <a:r>
              <a:rPr lang="pt-BR" sz="1800" dirty="0" smtClean="0">
                <a:latin typeface="Montserrat" panose="02000505000000020004" pitchFamily="2" charset="0"/>
                <a:cs typeface="Arial" panose="020B0604020202020204" pitchFamily="34" charset="0"/>
              </a:rPr>
              <a:t>#</a:t>
            </a:r>
            <a:r>
              <a:rPr lang="pt-BR" dirty="0" smtClean="0">
                <a:latin typeface="Montserrat Light" panose="00000400000000000000" pitchFamily="2" charset="0"/>
                <a:cs typeface="Arial" panose="020B0604020202020204" pitchFamily="34" charset="0"/>
              </a:rPr>
              <a:t> são impossíveis em PB, embora </a:t>
            </a:r>
            <a:r>
              <a:rPr lang="pt-BR" sz="2400" b="1" dirty="0" err="1" smtClean="0">
                <a:latin typeface="Montserrat" panose="02000505000000020004" pitchFamily="2" charset="0"/>
                <a:cs typeface="Arial" panose="020B0604020202020204" pitchFamily="34" charset="0"/>
              </a:rPr>
              <a:t>ɾ</a:t>
            </a:r>
            <a:r>
              <a:rPr lang="pt-BR" sz="1800" dirty="0" err="1" smtClean="0">
                <a:latin typeface="Montserrat" panose="02000505000000020004" pitchFamily="2" charset="0"/>
                <a:cs typeface="Arial" panose="020B0604020202020204" pitchFamily="34" charset="0"/>
              </a:rPr>
              <a:t>#</a:t>
            </a:r>
            <a:r>
              <a:rPr lang="pt-BR" sz="2400" b="1" dirty="0" err="1" smtClean="0">
                <a:latin typeface="Montserrat" panose="02000505000000020004" pitchFamily="2" charset="0"/>
                <a:cs typeface="Arial" panose="020B0604020202020204" pitchFamily="34" charset="0"/>
              </a:rPr>
              <a:t>l</a:t>
            </a:r>
            <a:r>
              <a:rPr lang="pt-BR" dirty="0" smtClean="0">
                <a:latin typeface="Montserrat Light" panose="00000400000000000000" pitchFamily="2" charset="0"/>
                <a:cs typeface="Arial" panose="020B0604020202020204" pitchFamily="34" charset="0"/>
              </a:rPr>
              <a:t> seja possível:</a:t>
            </a:r>
          </a:p>
          <a:p>
            <a:pPr marL="88900" indent="0" algn="just">
              <a:buNone/>
            </a:pPr>
            <a:r>
              <a:rPr lang="pt-BR" dirty="0" smtClean="0">
                <a:solidFill>
                  <a:srgbClr val="C00000"/>
                </a:solidFill>
                <a:latin typeface="Montserrat Light" panose="00000400000000000000" pitchFamily="2" charset="0"/>
                <a:cs typeface="Arial" panose="020B0604020202020204" pitchFamily="34" charset="0"/>
              </a:rPr>
              <a:t>	</a:t>
            </a:r>
            <a:r>
              <a:rPr lang="pt-BR" sz="2000" dirty="0" smtClean="0">
                <a:solidFill>
                  <a:srgbClr val="C00000"/>
                </a:solidFill>
                <a:latin typeface="Montserrat Light" panose="00000400000000000000" pitchFamily="2" charset="0"/>
                <a:cs typeface="Arial" panose="020B0604020202020204" pitchFamily="34" charset="0"/>
              </a:rPr>
              <a:t>- </a:t>
            </a:r>
            <a:r>
              <a:rPr lang="pt-BR" sz="2000" dirty="0">
                <a:latin typeface="Montserrat Light" panose="00000400000000000000" pitchFamily="2" charset="0"/>
              </a:rPr>
              <a:t>#</a:t>
            </a:r>
            <a:r>
              <a:rPr lang="pt-BR" sz="2000" dirty="0" err="1" smtClean="0">
                <a:latin typeface="Montserrat Light" panose="00000400000000000000" pitchFamily="2" charset="0"/>
                <a:cs typeface="Arial" panose="020B0604020202020204" pitchFamily="34" charset="0"/>
              </a:rPr>
              <a:t>ɾl</a:t>
            </a:r>
            <a:r>
              <a:rPr lang="pt-BR" sz="2000" dirty="0" smtClean="0">
                <a:latin typeface="Montserrat Light" panose="00000400000000000000" pitchFamily="2" charset="0"/>
                <a:cs typeface="Arial" panose="020B0604020202020204" pitchFamily="34" charset="0"/>
              </a:rPr>
              <a:t> viola a restrição a #ɾ;</a:t>
            </a:r>
          </a:p>
          <a:p>
            <a:pPr marL="88900" indent="0" algn="just">
              <a:buNone/>
            </a:pPr>
            <a:r>
              <a:rPr lang="pt-BR" sz="2000" dirty="0">
                <a:latin typeface="Montserrat Light" panose="00000400000000000000" pitchFamily="2" charset="0"/>
                <a:cs typeface="Arial" panose="020B0604020202020204" pitchFamily="34" charset="0"/>
              </a:rPr>
              <a:t>	</a:t>
            </a:r>
            <a:r>
              <a:rPr lang="pt-BR" sz="2000" dirty="0" smtClean="0">
                <a:solidFill>
                  <a:srgbClr val="C00000"/>
                </a:solidFill>
                <a:latin typeface="Montserrat Light" panose="00000400000000000000" pitchFamily="2" charset="0"/>
                <a:cs typeface="Arial" panose="020B0604020202020204" pitchFamily="34" charset="0"/>
              </a:rPr>
              <a:t>-</a:t>
            </a:r>
            <a:r>
              <a:rPr lang="pt-BR" sz="2000" dirty="0" smtClean="0">
                <a:latin typeface="Montserrat Light" panose="00000400000000000000" pitchFamily="2" charset="0"/>
                <a:cs typeface="Arial" panose="020B0604020202020204" pitchFamily="34" charset="0"/>
              </a:rPr>
              <a:t> </a:t>
            </a:r>
            <a:r>
              <a:rPr lang="pt-BR" sz="2000" dirty="0" err="1" smtClean="0">
                <a:latin typeface="Montserrat Light" panose="00000400000000000000" pitchFamily="2" charset="0"/>
                <a:cs typeface="Arial" panose="020B0604020202020204" pitchFamily="34" charset="0"/>
              </a:rPr>
              <a:t>ɾl</a:t>
            </a:r>
            <a:r>
              <a:rPr lang="pt-BR" sz="2000" dirty="0" smtClean="0">
                <a:latin typeface="Montserrat Light" panose="00000400000000000000" pitchFamily="2" charset="0"/>
                <a:cs typeface="Arial" panose="020B0604020202020204" pitchFamily="34" charset="0"/>
              </a:rPr>
              <a:t># viola restrição a </a:t>
            </a:r>
            <a:r>
              <a:rPr lang="pt-BR" sz="2000" dirty="0" err="1" smtClean="0">
                <a:latin typeface="Montserrat Light" panose="00000400000000000000" pitchFamily="2" charset="0"/>
                <a:cs typeface="Arial" panose="020B0604020202020204" pitchFamily="34" charset="0"/>
              </a:rPr>
              <a:t>codas</a:t>
            </a:r>
            <a:r>
              <a:rPr lang="pt-BR" sz="2000" dirty="0" smtClean="0">
                <a:latin typeface="Montserrat Light" panose="00000400000000000000" pitchFamily="2" charset="0"/>
                <a:cs typeface="Arial" panose="020B0604020202020204" pitchFamily="34" charset="0"/>
              </a:rPr>
              <a:t> complexas;</a:t>
            </a:r>
          </a:p>
          <a:p>
            <a:pPr marL="88900" indent="0" algn="just">
              <a:buNone/>
            </a:pPr>
            <a:r>
              <a:rPr lang="pt-BR" sz="2000" dirty="0">
                <a:solidFill>
                  <a:srgbClr val="C00000"/>
                </a:solidFill>
                <a:latin typeface="Montserrat Light" panose="00000400000000000000" pitchFamily="2" charset="0"/>
                <a:cs typeface="Arial" panose="020B0604020202020204" pitchFamily="34" charset="0"/>
              </a:rPr>
              <a:t>	</a:t>
            </a:r>
            <a:r>
              <a:rPr lang="pt-BR" sz="2000" dirty="0" smtClean="0">
                <a:solidFill>
                  <a:srgbClr val="C00000"/>
                </a:solidFill>
                <a:latin typeface="Montserrat Light" panose="00000400000000000000" pitchFamily="2" charset="0"/>
                <a:cs typeface="Arial" panose="020B0604020202020204" pitchFamily="34" charset="0"/>
              </a:rPr>
              <a:t>- </a:t>
            </a:r>
            <a:r>
              <a:rPr lang="pt-BR" sz="2000" dirty="0" err="1" smtClean="0">
                <a:latin typeface="Montserrat Light" panose="00000400000000000000" pitchFamily="2" charset="0"/>
                <a:cs typeface="Arial" panose="020B0604020202020204" pitchFamily="34" charset="0"/>
              </a:rPr>
              <a:t>ɾl</a:t>
            </a:r>
            <a:r>
              <a:rPr lang="pt-BR" sz="2000" dirty="0" smtClean="0">
                <a:latin typeface="Montserrat Light" panose="00000400000000000000" pitchFamily="2" charset="0"/>
                <a:cs typeface="Arial" panose="020B0604020202020204" pitchFamily="34" charset="0"/>
              </a:rPr>
              <a:t> violam o padrão de sonoridade </a:t>
            </a:r>
            <a:r>
              <a:rPr lang="pt-BR" sz="2000" dirty="0" smtClean="0">
                <a:latin typeface="Montserrat Light" panose="00000400000000000000" pitchFamily="2" charset="0"/>
                <a:cs typeface="Arial" panose="020B0604020202020204" pitchFamily="34" charset="0"/>
              </a:rPr>
              <a:t>da </a:t>
            </a:r>
            <a:r>
              <a:rPr lang="pt-BR" sz="2000" dirty="0" smtClean="0">
                <a:latin typeface="Montserrat Light" panose="00000400000000000000" pitchFamily="2" charset="0"/>
                <a:cs typeface="Arial" panose="020B0604020202020204" pitchFamily="34" charset="0"/>
              </a:rPr>
              <a:t>sílaba.</a:t>
            </a:r>
            <a:endParaRPr lang="pt-BR" sz="2000" dirty="0" smtClean="0">
              <a:solidFill>
                <a:srgbClr val="C00000"/>
              </a:solidFill>
              <a:latin typeface="Montserrat Light" panose="00000400000000000000" pitchFamily="2" charset="0"/>
            </a:endParaRPr>
          </a:p>
          <a:p>
            <a:pPr marL="88900" indent="0">
              <a:buNone/>
            </a:pPr>
            <a:r>
              <a:rPr lang="pt-BR" b="1" i="1" dirty="0"/>
              <a:t>	</a:t>
            </a:r>
            <a:r>
              <a:rPr lang="pt-BR" b="1" i="1" dirty="0" smtClean="0"/>
              <a:t>	</a:t>
            </a:r>
            <a:endParaRPr lang="pt-BR" dirty="0" smtClean="0"/>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5</a:t>
            </a:fld>
            <a:endParaRPr lang="pt-BR" dirty="0"/>
          </a:p>
        </p:txBody>
      </p:sp>
      <p:sp>
        <p:nvSpPr>
          <p:cNvPr id="7" name="Google Shape;769;p15"/>
          <p:cNvSpPr/>
          <p:nvPr/>
        </p:nvSpPr>
        <p:spPr>
          <a:xfrm>
            <a:off x="7217548" y="3621833"/>
            <a:ext cx="1640702" cy="5481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p:cNvSpPr txBox="1"/>
          <p:nvPr/>
        </p:nvSpPr>
        <p:spPr>
          <a:xfrm>
            <a:off x="171450" y="4019550"/>
            <a:ext cx="1238250" cy="584775"/>
          </a:xfrm>
          <a:prstGeom prst="rect">
            <a:avLst/>
          </a:prstGeom>
          <a:noFill/>
        </p:spPr>
        <p:txBody>
          <a:bodyPr wrap="square" rtlCol="0">
            <a:spAutoFit/>
          </a:bodyPr>
          <a:lstStyle/>
          <a:p>
            <a:r>
              <a:rPr lang="pt-BR" sz="1600" dirty="0" smtClean="0">
                <a:solidFill>
                  <a:srgbClr val="C00000"/>
                </a:solidFill>
                <a:latin typeface="MV Boli" panose="02000500030200090000" pitchFamily="2" charset="0"/>
                <a:cs typeface="MV Boli" panose="02000500030200090000" pitchFamily="2" charset="0"/>
              </a:rPr>
              <a:t>Restrições posicionais</a:t>
            </a:r>
            <a:endParaRPr lang="pt-BR" sz="1600" dirty="0">
              <a:solidFill>
                <a:srgbClr val="C00000"/>
              </a:solidFill>
              <a:latin typeface="MV Boli" panose="02000500030200090000" pitchFamily="2" charset="0"/>
              <a:cs typeface="MV Boli" panose="02000500030200090000" pitchFamily="2" charset="0"/>
            </a:endParaRPr>
          </a:p>
        </p:txBody>
      </p:sp>
      <p:sp>
        <p:nvSpPr>
          <p:cNvPr id="8" name="Chave esquerda 7"/>
          <p:cNvSpPr/>
          <p:nvPr/>
        </p:nvSpPr>
        <p:spPr>
          <a:xfrm>
            <a:off x="1404938" y="3738461"/>
            <a:ext cx="128588" cy="10113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65876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6</a:t>
            </a:fld>
            <a:endParaRPr lang="pt-BR"/>
          </a:p>
        </p:txBody>
      </p:sp>
      <p:sp>
        <p:nvSpPr>
          <p:cNvPr id="4" name="Título 3"/>
          <p:cNvSpPr>
            <a:spLocks noGrp="1"/>
          </p:cNvSpPr>
          <p:nvPr>
            <p:ph type="title" idx="4294967295"/>
          </p:nvPr>
        </p:nvSpPr>
        <p:spPr>
          <a:xfrm>
            <a:off x="444500" y="800049"/>
            <a:ext cx="7394575" cy="668338"/>
          </a:xfrm>
        </p:spPr>
        <p:txBody>
          <a:bodyPr/>
          <a:lstStyle/>
          <a:p>
            <a:r>
              <a:rPr lang="pt-BR" dirty="0" smtClean="0"/>
              <a:t>Introdução</a:t>
            </a:r>
            <a:endParaRPr lang="pt-BR" dirty="0"/>
          </a:p>
        </p:txBody>
      </p:sp>
      <p:sp>
        <p:nvSpPr>
          <p:cNvPr id="5" name="Espaço Reservado para Texto 4"/>
          <p:cNvSpPr>
            <a:spLocks noGrp="1"/>
          </p:cNvSpPr>
          <p:nvPr>
            <p:ph type="body" idx="4294967295"/>
          </p:nvPr>
        </p:nvSpPr>
        <p:spPr>
          <a:xfrm>
            <a:off x="95250" y="1681163"/>
            <a:ext cx="6419850" cy="2903537"/>
          </a:xfrm>
        </p:spPr>
        <p:txBody>
          <a:bodyPr/>
          <a:lstStyle/>
          <a:p>
            <a:pPr marL="88900" indent="0" algn="just">
              <a:spcAft>
                <a:spcPts val="2400"/>
              </a:spcAft>
              <a:buNone/>
            </a:pPr>
            <a:r>
              <a:rPr lang="pt-BR" b="1" dirty="0" smtClean="0"/>
              <a:t>Durante a aquisição, a criança desenvolve um sistema fonotático com base na superfície fonotática da sua língua.</a:t>
            </a:r>
          </a:p>
          <a:p>
            <a:pPr marL="88900" indent="0" algn="just">
              <a:buNone/>
            </a:pPr>
            <a:r>
              <a:rPr lang="pt-BR" b="1" dirty="0" smtClean="0"/>
              <a:t>		</a:t>
            </a:r>
            <a:r>
              <a:rPr lang="pt-BR" b="1" i="1" dirty="0"/>
              <a:t>	</a:t>
            </a:r>
            <a:r>
              <a:rPr lang="pt-BR" b="1" i="1" dirty="0" smtClean="0"/>
              <a:t>	</a:t>
            </a:r>
            <a:endParaRPr lang="pt-BR" dirty="0" smtClean="0"/>
          </a:p>
        </p:txBody>
      </p:sp>
      <p:sp>
        <p:nvSpPr>
          <p:cNvPr id="6" name="Google Shape;769;p15"/>
          <p:cNvSpPr/>
          <p:nvPr/>
        </p:nvSpPr>
        <p:spPr>
          <a:xfrm>
            <a:off x="1138196" y="2469308"/>
            <a:ext cx="2678927" cy="64342"/>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9;p15"/>
          <p:cNvSpPr/>
          <p:nvPr/>
        </p:nvSpPr>
        <p:spPr>
          <a:xfrm>
            <a:off x="340498" y="2815804"/>
            <a:ext cx="2678927" cy="64342"/>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Espaço Reservado para Texto 4"/>
          <p:cNvSpPr txBox="1">
            <a:spLocks/>
          </p:cNvSpPr>
          <p:nvPr/>
        </p:nvSpPr>
        <p:spPr>
          <a:xfrm>
            <a:off x="266700" y="3013978"/>
            <a:ext cx="8877300" cy="1308625"/>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pPr algn="just">
              <a:spcAft>
                <a:spcPts val="1200"/>
              </a:spcAft>
            </a:pPr>
            <a:r>
              <a:rPr lang="pt-BR" b="1" dirty="0" smtClean="0">
                <a:effectLst>
                  <a:outerShdw blurRad="38100" dist="38100" dir="2700000" algn="tl">
                    <a:srgbClr val="000000">
                      <a:alpha val="43137"/>
                    </a:srgbClr>
                  </a:outerShdw>
                </a:effectLst>
              </a:rPr>
              <a:t>Descrever a superfície fonotática de CCV na fala adulta;</a:t>
            </a:r>
          </a:p>
          <a:p>
            <a:pPr algn="just">
              <a:spcAft>
                <a:spcPts val="1200"/>
              </a:spcAft>
            </a:pPr>
            <a:r>
              <a:rPr lang="pt-BR" b="1" dirty="0" smtClean="0">
                <a:effectLst>
                  <a:outerShdw blurRad="38100" dist="38100" dir="2700000" algn="tl">
                    <a:srgbClr val="000000">
                      <a:alpha val="43137"/>
                    </a:srgbClr>
                  </a:outerShdw>
                </a:effectLst>
              </a:rPr>
              <a:t>Descrever o sistema fonotático que </a:t>
            </a:r>
            <a:r>
              <a:rPr lang="pt-BR" b="1" dirty="0" smtClean="0">
                <a:effectLst>
                  <a:outerShdw blurRad="38100" dist="38100" dir="2700000" algn="tl">
                    <a:srgbClr val="000000">
                      <a:alpha val="43137"/>
                    </a:srgbClr>
                  </a:outerShdw>
                </a:effectLst>
              </a:rPr>
              <a:t>rege </a:t>
            </a:r>
            <a:r>
              <a:rPr lang="pt-BR" b="1" dirty="0" smtClean="0">
                <a:effectLst>
                  <a:outerShdw blurRad="38100" dist="38100" dir="2700000" algn="tl">
                    <a:srgbClr val="000000">
                      <a:alpha val="43137"/>
                    </a:srgbClr>
                  </a:outerShdw>
                </a:effectLst>
              </a:rPr>
              <a:t>CCV na fala adulta.</a:t>
            </a:r>
          </a:p>
        </p:txBody>
      </p:sp>
    </p:spTree>
    <p:extLst>
      <p:ext uri="{BB962C8B-B14F-4D97-AF65-F5344CB8AC3E}">
        <p14:creationId xmlns:p14="http://schemas.microsoft.com/office/powerpoint/2010/main" val="610869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139149" y="1767139"/>
            <a:ext cx="8855764" cy="3376312"/>
          </a:xfrm>
        </p:spPr>
        <p:txBody>
          <a:bodyPr/>
          <a:lstStyle/>
          <a:p>
            <a:pPr algn="just"/>
            <a:r>
              <a:rPr lang="pt-BR" sz="1800" dirty="0">
                <a:latin typeface="Montserrat Light" panose="00000400000000000000" pitchFamily="2" charset="0"/>
                <a:cs typeface="Arial" panose="020B0604020202020204" pitchFamily="34" charset="0"/>
              </a:rPr>
              <a:t>Chagas </a:t>
            </a:r>
            <a:r>
              <a:rPr lang="pt-BR" sz="1800" dirty="0" smtClean="0">
                <a:latin typeface="Montserrat Light" panose="00000400000000000000" pitchFamily="2" charset="0"/>
                <a:cs typeface="Arial" panose="020B0604020202020204" pitchFamily="34" charset="0"/>
              </a:rPr>
              <a:t>2020, </a:t>
            </a:r>
            <a:r>
              <a:rPr lang="pt-BR" sz="1800" dirty="0" err="1">
                <a:latin typeface="Montserrat Light" panose="00000400000000000000" pitchFamily="2" charset="0"/>
                <a:cs typeface="Arial" panose="020B0604020202020204" pitchFamily="34" charset="0"/>
              </a:rPr>
              <a:t>Cristófaro</a:t>
            </a:r>
            <a:r>
              <a:rPr lang="pt-BR" sz="1800" dirty="0">
                <a:latin typeface="Montserrat Light" panose="00000400000000000000" pitchFamily="2" charset="0"/>
                <a:cs typeface="Arial" panose="020B0604020202020204" pitchFamily="34" charset="0"/>
              </a:rPr>
              <a:t>-Silva </a:t>
            </a:r>
            <a:r>
              <a:rPr lang="pt-BR" sz="1800" dirty="0" smtClean="0">
                <a:latin typeface="Montserrat Light" panose="00000400000000000000" pitchFamily="2" charset="0"/>
                <a:cs typeface="Arial" panose="020B0604020202020204" pitchFamily="34" charset="0"/>
              </a:rPr>
              <a:t>2000, </a:t>
            </a:r>
            <a:r>
              <a:rPr lang="pt-BR" sz="1800" dirty="0" err="1">
                <a:latin typeface="Montserrat Light" panose="00000400000000000000" pitchFamily="2" charset="0"/>
                <a:cs typeface="Arial" panose="020B0604020202020204" pitchFamily="34" charset="0"/>
              </a:rPr>
              <a:t>Bisol</a:t>
            </a:r>
            <a:r>
              <a:rPr lang="pt-BR" sz="1800" dirty="0">
                <a:latin typeface="Montserrat Light" panose="00000400000000000000" pitchFamily="2" charset="0"/>
                <a:cs typeface="Arial" panose="020B0604020202020204" pitchFamily="34" charset="0"/>
              </a:rPr>
              <a:t> </a:t>
            </a:r>
            <a:r>
              <a:rPr lang="pt-BR" sz="1800" dirty="0" smtClean="0">
                <a:latin typeface="Montserrat Light" panose="00000400000000000000" pitchFamily="2" charset="0"/>
                <a:cs typeface="Arial" panose="020B0604020202020204" pitchFamily="34" charset="0"/>
              </a:rPr>
              <a:t>1999: </a:t>
            </a:r>
          </a:p>
          <a:p>
            <a:pPr marL="88900" indent="0" algn="ctr">
              <a:buNone/>
            </a:pPr>
            <a:r>
              <a:rPr lang="pt-BR" sz="2400" b="1" dirty="0" smtClean="0">
                <a:solidFill>
                  <a:schemeClr val="accent1"/>
                </a:solidFill>
                <a:latin typeface="Montserrat" panose="02000505000000020004" pitchFamily="2" charset="0"/>
                <a:cs typeface="MV Boli" panose="02000500030200090000" pitchFamily="2" charset="0"/>
              </a:rPr>
              <a:t>CCV </a:t>
            </a:r>
            <a:r>
              <a:rPr lang="pt-BR" sz="2400" b="1" dirty="0" smtClean="0">
                <a:solidFill>
                  <a:schemeClr val="accent1"/>
                </a:solidFill>
                <a:latin typeface="MV Boli" panose="02000500030200090000" pitchFamily="2" charset="0"/>
                <a:cs typeface="MV Boli" panose="02000500030200090000" pitchFamily="2" charset="0"/>
              </a:rPr>
              <a:t>= obstruinte + líquida </a:t>
            </a:r>
          </a:p>
          <a:p>
            <a:pPr marL="88900" indent="0" algn="ctr">
              <a:buNone/>
            </a:pPr>
            <a:r>
              <a:rPr lang="pt-BR" sz="2400" b="1" dirty="0" smtClean="0">
                <a:solidFill>
                  <a:schemeClr val="accent1"/>
                </a:solidFill>
                <a:latin typeface="MV Boli" panose="02000500030200090000" pitchFamily="2" charset="0"/>
                <a:cs typeface="MV Boli" panose="02000500030200090000" pitchFamily="2" charset="0"/>
              </a:rPr>
              <a:t>oclusivas, fricativas não-coronais + líquida coronal</a:t>
            </a:r>
          </a:p>
          <a:p>
            <a:r>
              <a:rPr lang="pt-BR" dirty="0" smtClean="0"/>
              <a:t>Mas qual a nossa intuição sobre....</a:t>
            </a:r>
          </a:p>
          <a:p>
            <a:pPr lvl="1">
              <a:spcBef>
                <a:spcPts val="1200"/>
              </a:spcBef>
            </a:pPr>
            <a:r>
              <a:rPr lang="pt-BR" dirty="0"/>
              <a:t>O</a:t>
            </a:r>
            <a:r>
              <a:rPr lang="pt-BR" dirty="0" smtClean="0"/>
              <a:t>utras fricativas além de /f, v/? </a:t>
            </a:r>
            <a:r>
              <a:rPr lang="pt-BR" dirty="0" smtClean="0">
                <a:latin typeface="Montserrat Light" panose="00000400000000000000" pitchFamily="2" charset="0"/>
              </a:rPr>
              <a:t>/</a:t>
            </a:r>
            <a:r>
              <a:rPr lang="pt-BR" dirty="0" smtClean="0">
                <a:latin typeface="Montserrat Light" panose="00000400000000000000" pitchFamily="2" charset="0"/>
                <a:cs typeface="Arial" panose="020B0604020202020204" pitchFamily="34" charset="0"/>
              </a:rPr>
              <a:t>ʃ, x/?</a:t>
            </a:r>
          </a:p>
          <a:p>
            <a:pPr lvl="1">
              <a:spcBef>
                <a:spcPts val="1200"/>
              </a:spcBef>
            </a:pPr>
            <a:r>
              <a:rPr lang="pt-BR" dirty="0" smtClean="0">
                <a:latin typeface="Montserrat Light" panose="00000400000000000000" pitchFamily="2" charset="0"/>
                <a:cs typeface="Arial" panose="020B0604020202020204" pitchFamily="34" charset="0"/>
              </a:rPr>
              <a:t>Outras combinações CCV além </a:t>
            </a:r>
            <a:r>
              <a:rPr lang="pt-BR" dirty="0">
                <a:latin typeface="Montserrat Light" panose="00000400000000000000" pitchFamily="2" charset="0"/>
                <a:cs typeface="Arial" panose="020B0604020202020204" pitchFamily="34" charset="0"/>
              </a:rPr>
              <a:t>de obstruinte + </a:t>
            </a:r>
            <a:r>
              <a:rPr lang="pt-BR" dirty="0" smtClean="0">
                <a:latin typeface="Montserrat Light" panose="00000400000000000000" pitchFamily="2" charset="0"/>
                <a:cs typeface="Arial" panose="020B0604020202020204" pitchFamily="34" charset="0"/>
              </a:rPr>
              <a:t>líquida?</a:t>
            </a:r>
          </a:p>
          <a:p>
            <a:pPr lvl="1">
              <a:spcBef>
                <a:spcPts val="1200"/>
              </a:spcBef>
            </a:pPr>
            <a:r>
              <a:rPr lang="pt-BR" dirty="0" smtClean="0">
                <a:latin typeface="Montserrat Light" panose="00000400000000000000" pitchFamily="2" charset="0"/>
                <a:cs typeface="Arial" panose="020B0604020202020204" pitchFamily="34" charset="0"/>
              </a:rPr>
              <a:t>Combinações que violam o Princípio de Sonoridade</a:t>
            </a:r>
            <a:r>
              <a:rPr lang="pt-BR" dirty="0" smtClean="0">
                <a:latin typeface="Montserrat Light" panose="00000400000000000000" pitchFamily="2" charset="0"/>
                <a:cs typeface="Arial" panose="020B0604020202020204" pitchFamily="34" charset="0"/>
              </a:rPr>
              <a:t>?</a:t>
            </a:r>
            <a:endParaRPr lang="pt-BR" dirty="0">
              <a:latin typeface="Montserrat Light" panose="00000400000000000000" pitchFamily="2" charset="0"/>
              <a:cs typeface="Arial" panose="020B0604020202020204" pitchFamily="34" charset="0"/>
            </a:endParaRPr>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7</a:t>
            </a:fld>
            <a:endParaRPr lang="pt-BR" dirty="0"/>
          </a:p>
        </p:txBody>
      </p:sp>
      <p:sp>
        <p:nvSpPr>
          <p:cNvPr id="9" name="CaixaDeTexto 8"/>
          <p:cNvSpPr txBox="1"/>
          <p:nvPr/>
        </p:nvSpPr>
        <p:spPr>
          <a:xfrm>
            <a:off x="6706117" y="3311077"/>
            <a:ext cx="1423573" cy="646331"/>
          </a:xfrm>
          <a:prstGeom prst="rect">
            <a:avLst/>
          </a:prstGeom>
          <a:solidFill>
            <a:schemeClr val="accent1">
              <a:lumMod val="20000"/>
              <a:lumOff val="80000"/>
            </a:schemeClr>
          </a:solidFill>
        </p:spPr>
        <p:txBody>
          <a:bodyPr wrap="square" rtlCol="0">
            <a:spAutoFit/>
          </a:bodyPr>
          <a:lstStyle/>
          <a:p>
            <a:pPr algn="ctr"/>
            <a:r>
              <a:rPr lang="pt-BR" sz="1800" dirty="0" err="1" smtClean="0">
                <a:solidFill>
                  <a:srgbClr val="C00000"/>
                </a:solidFill>
                <a:latin typeface="MV Boli" panose="02000500030200090000" pitchFamily="2" charset="0"/>
                <a:cs typeface="MV Boli" panose="02000500030200090000" pitchFamily="2" charset="0"/>
              </a:rPr>
              <a:t>Gradiência</a:t>
            </a:r>
            <a:r>
              <a:rPr lang="pt-BR" sz="1800" dirty="0" smtClean="0">
                <a:solidFill>
                  <a:srgbClr val="C00000"/>
                </a:solidFill>
                <a:latin typeface="MV Boli" panose="02000500030200090000" pitchFamily="2" charset="0"/>
                <a:cs typeface="MV Boli" panose="02000500030200090000" pitchFamily="2" charset="0"/>
              </a:rPr>
              <a:t> </a:t>
            </a:r>
            <a:r>
              <a:rPr lang="pt-BR" sz="1800" dirty="0" err="1" smtClean="0">
                <a:solidFill>
                  <a:srgbClr val="C00000"/>
                </a:solidFill>
                <a:latin typeface="MV Boli" panose="02000500030200090000" pitchFamily="2" charset="0"/>
                <a:cs typeface="MV Boli" panose="02000500030200090000" pitchFamily="2" charset="0"/>
              </a:rPr>
              <a:t>fonotática</a:t>
            </a:r>
            <a:endParaRPr lang="pt-BR" sz="1800" dirty="0">
              <a:solidFill>
                <a:srgbClr val="C00000"/>
              </a:solidFill>
              <a:latin typeface="MV Boli" panose="02000500030200090000" pitchFamily="2" charset="0"/>
              <a:cs typeface="MV Boli" panose="02000500030200090000" pitchFamily="2" charset="0"/>
            </a:endParaRPr>
          </a:p>
        </p:txBody>
      </p:sp>
      <p:sp>
        <p:nvSpPr>
          <p:cNvPr id="10" name="Chave esquerda 9"/>
          <p:cNvSpPr/>
          <p:nvPr/>
        </p:nvSpPr>
        <p:spPr>
          <a:xfrm>
            <a:off x="560112" y="3827913"/>
            <a:ext cx="128588" cy="10113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75237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139149" y="1767139"/>
            <a:ext cx="8855764" cy="3376312"/>
          </a:xfrm>
          <a:solidFill>
            <a:schemeClr val="bg1"/>
          </a:solidFill>
        </p:spPr>
        <p:txBody>
          <a:bodyPr/>
          <a:lstStyle/>
          <a:p>
            <a:pPr algn="just"/>
            <a:r>
              <a:rPr lang="pt-BR" sz="1800" dirty="0" smtClean="0">
                <a:latin typeface="Montserrat Light" panose="00000400000000000000" pitchFamily="2" charset="0"/>
                <a:cs typeface="Arial" panose="020B0604020202020204" pitchFamily="34" charset="0"/>
              </a:rPr>
              <a:t>Chagas 2020, </a:t>
            </a:r>
            <a:r>
              <a:rPr lang="pt-BR" sz="1800" dirty="0" err="1" smtClean="0">
                <a:latin typeface="Montserrat Light" panose="00000400000000000000" pitchFamily="2" charset="0"/>
                <a:cs typeface="Arial" panose="020B0604020202020204" pitchFamily="34" charset="0"/>
              </a:rPr>
              <a:t>Cristófaro</a:t>
            </a:r>
            <a:r>
              <a:rPr lang="pt-BR" sz="1800" dirty="0" smtClean="0">
                <a:latin typeface="Montserrat Light" panose="00000400000000000000" pitchFamily="2" charset="0"/>
                <a:cs typeface="Arial" panose="020B0604020202020204" pitchFamily="34" charset="0"/>
              </a:rPr>
              <a:t>-Silva 2000, </a:t>
            </a:r>
            <a:r>
              <a:rPr lang="pt-BR" sz="1800" dirty="0" err="1" smtClean="0">
                <a:latin typeface="Montserrat Light" panose="00000400000000000000" pitchFamily="2" charset="0"/>
                <a:cs typeface="Arial" panose="020B0604020202020204" pitchFamily="34" charset="0"/>
              </a:rPr>
              <a:t>Bisol</a:t>
            </a:r>
            <a:r>
              <a:rPr lang="pt-BR" sz="1800" dirty="0" smtClean="0">
                <a:latin typeface="Montserrat Light" panose="00000400000000000000" pitchFamily="2" charset="0"/>
                <a:cs typeface="Arial" panose="020B0604020202020204" pitchFamily="34" charset="0"/>
              </a:rPr>
              <a:t> 1999: </a:t>
            </a:r>
          </a:p>
          <a:p>
            <a:pPr marL="88900" indent="0" algn="ctr">
              <a:buNone/>
            </a:pPr>
            <a:r>
              <a:rPr lang="pt-BR" sz="2400" b="1" dirty="0" smtClean="0">
                <a:solidFill>
                  <a:schemeClr val="accent1"/>
                </a:solidFill>
                <a:latin typeface="Montserrat" panose="02000505000000020004" pitchFamily="2" charset="0"/>
                <a:cs typeface="MV Boli" panose="02000500030200090000" pitchFamily="2" charset="0"/>
              </a:rPr>
              <a:t>CCV </a:t>
            </a:r>
            <a:r>
              <a:rPr lang="pt-BR" sz="2400" b="1" dirty="0" smtClean="0">
                <a:solidFill>
                  <a:schemeClr val="accent1"/>
                </a:solidFill>
                <a:latin typeface="MV Boli" panose="02000500030200090000" pitchFamily="2" charset="0"/>
                <a:cs typeface="MV Boli" panose="02000500030200090000" pitchFamily="2" charset="0"/>
              </a:rPr>
              <a:t>= obstruinte + líquida </a:t>
            </a:r>
          </a:p>
          <a:p>
            <a:pPr marL="88900" indent="0" algn="ctr">
              <a:buNone/>
            </a:pPr>
            <a:r>
              <a:rPr lang="pt-BR" sz="2400" b="1" dirty="0" smtClean="0">
                <a:solidFill>
                  <a:schemeClr val="accent1"/>
                </a:solidFill>
                <a:latin typeface="MV Boli" panose="02000500030200090000" pitchFamily="2" charset="0"/>
                <a:cs typeface="MV Boli" panose="02000500030200090000" pitchFamily="2" charset="0"/>
              </a:rPr>
              <a:t>oclusivas, fricativas não-coronais + líquida coronal</a:t>
            </a:r>
          </a:p>
          <a:p>
            <a:r>
              <a:rPr lang="pt-BR" dirty="0" smtClean="0"/>
              <a:t>Mas qual a nossa intuição sobre....</a:t>
            </a:r>
          </a:p>
          <a:p>
            <a:pPr lvl="1">
              <a:spcBef>
                <a:spcPts val="1200"/>
              </a:spcBef>
            </a:pPr>
            <a:r>
              <a:rPr lang="pt-BR" dirty="0" smtClean="0"/>
              <a:t>Combinações marginais, /</a:t>
            </a:r>
            <a:r>
              <a:rPr lang="pt-BR" dirty="0" err="1" smtClean="0"/>
              <a:t>tl</a:t>
            </a:r>
            <a:r>
              <a:rPr lang="pt-BR" dirty="0" smtClean="0"/>
              <a:t>, dl, </a:t>
            </a:r>
            <a:r>
              <a:rPr lang="pt-BR" dirty="0" err="1" smtClean="0"/>
              <a:t>vl</a:t>
            </a:r>
            <a:r>
              <a:rPr lang="pt-BR" dirty="0" smtClean="0"/>
              <a:t>/</a:t>
            </a:r>
            <a:r>
              <a:rPr lang="pt-BR" dirty="0" smtClean="0">
                <a:latin typeface="Montserrat Light" panose="00000400000000000000" pitchFamily="2" charset="0"/>
                <a:cs typeface="Arial" panose="020B0604020202020204" pitchFamily="34" charset="0"/>
              </a:rPr>
              <a:t>?</a:t>
            </a:r>
          </a:p>
          <a:p>
            <a:pPr lvl="1">
              <a:spcBef>
                <a:spcPts val="1200"/>
              </a:spcBef>
            </a:pPr>
            <a:r>
              <a:rPr lang="pt-BR" dirty="0" smtClean="0">
                <a:latin typeface="Montserrat Light" panose="00000400000000000000" pitchFamily="2" charset="0"/>
                <a:cs typeface="Arial" panose="020B0604020202020204" pitchFamily="34" charset="0"/>
              </a:rPr>
              <a:t>/</a:t>
            </a:r>
            <a:r>
              <a:rPr lang="pt-BR" dirty="0" err="1" smtClean="0">
                <a:latin typeface="Montserrat Light" panose="00000400000000000000" pitchFamily="2" charset="0"/>
                <a:cs typeface="Arial" panose="020B0604020202020204" pitchFamily="34" charset="0"/>
              </a:rPr>
              <a:t>tl</a:t>
            </a:r>
            <a:r>
              <a:rPr lang="pt-BR" dirty="0" smtClean="0">
                <a:latin typeface="Montserrat Light" panose="00000400000000000000" pitchFamily="2" charset="0"/>
                <a:cs typeface="Arial" panose="020B0604020202020204" pitchFamily="34" charset="0"/>
              </a:rPr>
              <a:t>, dl/ é diferente de /</a:t>
            </a:r>
            <a:r>
              <a:rPr lang="pt-BR" dirty="0" err="1" smtClean="0">
                <a:latin typeface="Montserrat Light" panose="00000400000000000000" pitchFamily="2" charset="0"/>
                <a:cs typeface="Arial" panose="020B0604020202020204" pitchFamily="34" charset="0"/>
              </a:rPr>
              <a:t>vl</a:t>
            </a:r>
            <a:r>
              <a:rPr lang="pt-BR" dirty="0" smtClean="0">
                <a:latin typeface="Montserrat Light" panose="00000400000000000000" pitchFamily="2" charset="0"/>
                <a:cs typeface="Arial" panose="020B0604020202020204" pitchFamily="34" charset="0"/>
              </a:rPr>
              <a:t>/? </a:t>
            </a:r>
          </a:p>
          <a:p>
            <a:pPr lvl="1">
              <a:spcBef>
                <a:spcPts val="1200"/>
              </a:spcBef>
            </a:pPr>
            <a:r>
              <a:rPr lang="pt-BR" dirty="0">
                <a:latin typeface="Montserrat Light" panose="00000400000000000000" pitchFamily="2" charset="0"/>
                <a:cs typeface="Arial" panose="020B0604020202020204" pitchFamily="34" charset="0"/>
              </a:rPr>
              <a:t>/</a:t>
            </a:r>
            <a:r>
              <a:rPr lang="pt-BR" dirty="0" err="1">
                <a:latin typeface="Montserrat Light" panose="00000400000000000000" pitchFamily="2" charset="0"/>
                <a:cs typeface="Arial" panose="020B0604020202020204" pitchFamily="34" charset="0"/>
              </a:rPr>
              <a:t>tl</a:t>
            </a:r>
            <a:r>
              <a:rPr lang="pt-BR" dirty="0">
                <a:latin typeface="Montserrat Light" panose="00000400000000000000" pitchFamily="2" charset="0"/>
                <a:cs typeface="Arial" panose="020B0604020202020204" pitchFamily="34" charset="0"/>
              </a:rPr>
              <a:t>, </a:t>
            </a:r>
            <a:r>
              <a:rPr lang="pt-BR" dirty="0" smtClean="0">
                <a:latin typeface="Montserrat Light" panose="00000400000000000000" pitchFamily="2" charset="0"/>
                <a:cs typeface="Arial" panose="020B0604020202020204" pitchFamily="34" charset="0"/>
              </a:rPr>
              <a:t>dl, </a:t>
            </a:r>
            <a:r>
              <a:rPr lang="pt-BR" dirty="0" err="1" smtClean="0">
                <a:latin typeface="Montserrat Light" panose="00000400000000000000" pitchFamily="2" charset="0"/>
                <a:cs typeface="Arial" panose="020B0604020202020204" pitchFamily="34" charset="0"/>
              </a:rPr>
              <a:t>vl</a:t>
            </a:r>
            <a:r>
              <a:rPr lang="pt-BR" dirty="0" smtClean="0">
                <a:latin typeface="Montserrat Light" panose="00000400000000000000" pitchFamily="2" charset="0"/>
                <a:cs typeface="Arial" panose="020B0604020202020204" pitchFamily="34" charset="0"/>
              </a:rPr>
              <a:t>/ ~ sílabas infrequentes ou a sílabas ausentes?</a:t>
            </a:r>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8</a:t>
            </a:fld>
            <a:endParaRPr lang="pt-BR" dirty="0"/>
          </a:p>
        </p:txBody>
      </p:sp>
      <p:sp>
        <p:nvSpPr>
          <p:cNvPr id="10" name="Chave esquerda 9"/>
          <p:cNvSpPr/>
          <p:nvPr/>
        </p:nvSpPr>
        <p:spPr>
          <a:xfrm>
            <a:off x="560112" y="3827913"/>
            <a:ext cx="128588" cy="10113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Retângulo 2"/>
          <p:cNvSpPr/>
          <p:nvPr/>
        </p:nvSpPr>
        <p:spPr>
          <a:xfrm>
            <a:off x="6061627" y="3686340"/>
            <a:ext cx="2653748" cy="830997"/>
          </a:xfrm>
          <a:prstGeom prst="rect">
            <a:avLst/>
          </a:prstGeom>
          <a:solidFill>
            <a:schemeClr val="accent1">
              <a:lumMod val="20000"/>
              <a:lumOff val="80000"/>
            </a:schemeClr>
          </a:solidFill>
        </p:spPr>
        <p:txBody>
          <a:bodyPr wrap="square">
            <a:spAutoFit/>
          </a:bodyPr>
          <a:lstStyle/>
          <a:p>
            <a:pPr lvl="1" algn="ctr"/>
            <a:r>
              <a:rPr lang="pt-BR" sz="1600" b="1" dirty="0">
                <a:solidFill>
                  <a:srgbClr val="C52525"/>
                </a:solidFill>
                <a:latin typeface="Montserrat Light" panose="00000400000000000000" pitchFamily="2" charset="0"/>
              </a:rPr>
              <a:t>Chagas </a:t>
            </a:r>
            <a:r>
              <a:rPr lang="pt-BR" sz="1600" b="1" dirty="0" smtClean="0">
                <a:solidFill>
                  <a:srgbClr val="C52525"/>
                </a:solidFill>
                <a:latin typeface="Montserrat Light" panose="00000400000000000000" pitchFamily="2" charset="0"/>
              </a:rPr>
              <a:t>2020: </a:t>
            </a:r>
          </a:p>
          <a:p>
            <a:pPr lvl="1" algn="ctr"/>
            <a:r>
              <a:rPr lang="pt-BR" sz="1600" b="1" dirty="0" smtClean="0">
                <a:solidFill>
                  <a:srgbClr val="C52525"/>
                </a:solidFill>
                <a:latin typeface="Montserrat Light" panose="00000400000000000000" pitchFamily="2" charset="0"/>
              </a:rPr>
              <a:t>/</a:t>
            </a:r>
            <a:r>
              <a:rPr lang="pt-BR" sz="1600" b="1" dirty="0" err="1">
                <a:solidFill>
                  <a:srgbClr val="C52525"/>
                </a:solidFill>
                <a:latin typeface="Montserrat Light" panose="00000400000000000000" pitchFamily="2" charset="0"/>
              </a:rPr>
              <a:t>tl</a:t>
            </a:r>
            <a:r>
              <a:rPr lang="pt-BR" sz="1600" b="1" dirty="0">
                <a:solidFill>
                  <a:srgbClr val="C52525"/>
                </a:solidFill>
                <a:latin typeface="Montserrat Light" panose="00000400000000000000" pitchFamily="2" charset="0"/>
              </a:rPr>
              <a:t>, dl/ </a:t>
            </a:r>
            <a:r>
              <a:rPr lang="pt-BR" sz="1600" b="1" dirty="0">
                <a:solidFill>
                  <a:srgbClr val="C52525"/>
                </a:solidFill>
                <a:latin typeface="Montserrat Light" panose="00000400000000000000" pitchFamily="2" charset="0"/>
                <a:cs typeface="Arial" panose="020B0604020202020204" pitchFamily="34" charset="0"/>
              </a:rPr>
              <a:t>→ </a:t>
            </a:r>
            <a:r>
              <a:rPr lang="pt-BR" sz="1600" b="1" dirty="0" smtClean="0">
                <a:solidFill>
                  <a:srgbClr val="C52525"/>
                </a:solidFill>
                <a:latin typeface="Montserrat Light" panose="00000400000000000000" pitchFamily="2" charset="0"/>
                <a:cs typeface="Arial" panose="020B0604020202020204" pitchFamily="34" charset="0"/>
              </a:rPr>
              <a:t>percepção</a:t>
            </a:r>
          </a:p>
          <a:p>
            <a:pPr lvl="1" algn="ctr"/>
            <a:r>
              <a:rPr lang="pt-BR" sz="1600" b="1" dirty="0" smtClean="0">
                <a:solidFill>
                  <a:srgbClr val="C52525"/>
                </a:solidFill>
                <a:latin typeface="Montserrat Light" panose="00000400000000000000" pitchFamily="2" charset="0"/>
                <a:cs typeface="Arial" panose="020B0604020202020204" pitchFamily="34" charset="0"/>
              </a:rPr>
              <a:t>/</a:t>
            </a:r>
            <a:r>
              <a:rPr lang="pt-BR" sz="1600" b="1" dirty="0" err="1" smtClean="0">
                <a:solidFill>
                  <a:srgbClr val="C52525"/>
                </a:solidFill>
                <a:latin typeface="Montserrat Light" panose="00000400000000000000" pitchFamily="2" charset="0"/>
                <a:cs typeface="Arial" panose="020B0604020202020204" pitchFamily="34" charset="0"/>
              </a:rPr>
              <a:t>vl</a:t>
            </a:r>
            <a:r>
              <a:rPr lang="pt-BR" sz="1600" b="1" dirty="0">
                <a:solidFill>
                  <a:srgbClr val="C52525"/>
                </a:solidFill>
                <a:latin typeface="Montserrat Light" panose="00000400000000000000" pitchFamily="2" charset="0"/>
                <a:cs typeface="Arial" panose="020B0604020202020204" pitchFamily="34" charset="0"/>
              </a:rPr>
              <a:t>/→acidente </a:t>
            </a:r>
            <a:r>
              <a:rPr lang="pt-BR" sz="1600" b="1" dirty="0" smtClean="0">
                <a:solidFill>
                  <a:srgbClr val="C52525"/>
                </a:solidFill>
                <a:latin typeface="Montserrat Light" panose="00000400000000000000" pitchFamily="2" charset="0"/>
                <a:cs typeface="Arial" panose="020B0604020202020204" pitchFamily="34" charset="0"/>
              </a:rPr>
              <a:t>diacrônico</a:t>
            </a:r>
            <a:endParaRPr lang="pt-BR" sz="1600" b="1" dirty="0">
              <a:solidFill>
                <a:srgbClr val="C52525"/>
              </a:solidFill>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val="349956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0025" y="866525"/>
            <a:ext cx="7395350" cy="668100"/>
          </a:xfrm>
        </p:spPr>
        <p:txBody>
          <a:bodyPr/>
          <a:lstStyle/>
          <a:p>
            <a:r>
              <a:rPr lang="pt-BR" dirty="0" err="1" smtClean="0"/>
              <a:t>Fonotaxe</a:t>
            </a:r>
            <a:r>
              <a:rPr lang="pt-BR" dirty="0" smtClean="0"/>
              <a:t>: conhecimento explícito e implícito</a:t>
            </a:r>
            <a:endParaRPr lang="pt-BR" dirty="0"/>
          </a:p>
        </p:txBody>
      </p:sp>
      <p:sp>
        <p:nvSpPr>
          <p:cNvPr id="5" name="Espaço Reservado para Texto 4"/>
          <p:cNvSpPr>
            <a:spLocks noGrp="1"/>
          </p:cNvSpPr>
          <p:nvPr>
            <p:ph type="body" idx="1"/>
          </p:nvPr>
        </p:nvSpPr>
        <p:spPr>
          <a:xfrm>
            <a:off x="19879" y="1767139"/>
            <a:ext cx="9124121" cy="3376312"/>
          </a:xfrm>
          <a:solidFill>
            <a:schemeClr val="bg1"/>
          </a:solidFill>
        </p:spPr>
        <p:txBody>
          <a:bodyPr/>
          <a:lstStyle/>
          <a:p>
            <a:pPr algn="just"/>
            <a:r>
              <a:rPr lang="pt-BR" sz="1800" dirty="0" smtClean="0">
                <a:latin typeface="Montserrat Light" panose="00000400000000000000" pitchFamily="2" charset="0"/>
                <a:cs typeface="Arial" panose="020B0604020202020204" pitchFamily="34" charset="0"/>
              </a:rPr>
              <a:t>Chagas 2020, </a:t>
            </a:r>
            <a:r>
              <a:rPr lang="pt-BR" sz="1800" dirty="0" err="1" smtClean="0">
                <a:latin typeface="Montserrat Light" panose="00000400000000000000" pitchFamily="2" charset="0"/>
                <a:cs typeface="Arial" panose="020B0604020202020204" pitchFamily="34" charset="0"/>
              </a:rPr>
              <a:t>Cristófaro</a:t>
            </a:r>
            <a:r>
              <a:rPr lang="pt-BR" sz="1800" dirty="0" smtClean="0">
                <a:latin typeface="Montserrat Light" panose="00000400000000000000" pitchFamily="2" charset="0"/>
                <a:cs typeface="Arial" panose="020B0604020202020204" pitchFamily="34" charset="0"/>
              </a:rPr>
              <a:t>-Silva 2000, </a:t>
            </a:r>
            <a:r>
              <a:rPr lang="pt-BR" sz="1800" dirty="0" err="1" smtClean="0">
                <a:latin typeface="Montserrat Light" panose="00000400000000000000" pitchFamily="2" charset="0"/>
                <a:cs typeface="Arial" panose="020B0604020202020204" pitchFamily="34" charset="0"/>
              </a:rPr>
              <a:t>Bisol</a:t>
            </a:r>
            <a:r>
              <a:rPr lang="pt-BR" sz="1800" dirty="0" smtClean="0">
                <a:latin typeface="Montserrat Light" panose="00000400000000000000" pitchFamily="2" charset="0"/>
                <a:cs typeface="Arial" panose="020B0604020202020204" pitchFamily="34" charset="0"/>
              </a:rPr>
              <a:t> 1999: </a:t>
            </a:r>
          </a:p>
          <a:p>
            <a:pPr marL="88900" indent="0" algn="ctr">
              <a:buNone/>
            </a:pPr>
            <a:r>
              <a:rPr lang="pt-BR" sz="2400" b="1" dirty="0" smtClean="0">
                <a:solidFill>
                  <a:schemeClr val="accent1"/>
                </a:solidFill>
                <a:latin typeface="Montserrat" panose="02000505000000020004" pitchFamily="2" charset="0"/>
                <a:cs typeface="MV Boli" panose="02000500030200090000" pitchFamily="2" charset="0"/>
              </a:rPr>
              <a:t>CCV </a:t>
            </a:r>
            <a:r>
              <a:rPr lang="pt-BR" sz="2400" b="1" dirty="0" smtClean="0">
                <a:solidFill>
                  <a:schemeClr val="accent1"/>
                </a:solidFill>
                <a:latin typeface="MV Boli" panose="02000500030200090000" pitchFamily="2" charset="0"/>
                <a:cs typeface="MV Boli" panose="02000500030200090000" pitchFamily="2" charset="0"/>
              </a:rPr>
              <a:t>= obstruinte + líquida </a:t>
            </a:r>
          </a:p>
          <a:p>
            <a:pPr marL="88900" indent="0" algn="ctr">
              <a:buNone/>
            </a:pPr>
            <a:r>
              <a:rPr lang="pt-BR" sz="2400" b="1" dirty="0" smtClean="0">
                <a:solidFill>
                  <a:schemeClr val="accent1"/>
                </a:solidFill>
                <a:latin typeface="MV Boli" panose="02000500030200090000" pitchFamily="2" charset="0"/>
                <a:cs typeface="MV Boli" panose="02000500030200090000" pitchFamily="2" charset="0"/>
              </a:rPr>
              <a:t>oclusivas, fricativas não-coronais + líquida coronal</a:t>
            </a:r>
          </a:p>
          <a:p>
            <a:r>
              <a:rPr lang="pt-BR" dirty="0" smtClean="0"/>
              <a:t>Mas qual a nossa intuição sobre....</a:t>
            </a:r>
          </a:p>
          <a:p>
            <a:pPr lvl="1">
              <a:spcBef>
                <a:spcPts val="1200"/>
              </a:spcBef>
            </a:pPr>
            <a:r>
              <a:rPr lang="pt-BR" dirty="0" err="1" smtClean="0">
                <a:latin typeface="Montserrat Light" panose="00000400000000000000" pitchFamily="2" charset="0"/>
                <a:cs typeface="Arial" panose="020B0604020202020204" pitchFamily="34" charset="0"/>
              </a:rPr>
              <a:t>CCVs</a:t>
            </a:r>
            <a:r>
              <a:rPr lang="pt-BR" dirty="0" smtClean="0">
                <a:latin typeface="Montserrat Light" panose="00000400000000000000" pitchFamily="2" charset="0"/>
                <a:cs typeface="Arial" panose="020B0604020202020204" pitchFamily="34" charset="0"/>
              </a:rPr>
              <a:t> frequentes e pouco frequentes? </a:t>
            </a:r>
            <a:r>
              <a:rPr lang="pt-BR" sz="1800" dirty="0" smtClean="0">
                <a:latin typeface="Montserrat Light" panose="00000400000000000000" pitchFamily="2" charset="0"/>
                <a:cs typeface="Arial" panose="020B0604020202020204" pitchFamily="34" charset="0"/>
              </a:rPr>
              <a:t>/</a:t>
            </a:r>
            <a:r>
              <a:rPr lang="pt-BR" sz="1800" dirty="0" err="1" smtClean="0">
                <a:latin typeface="Montserrat Light" panose="00000400000000000000" pitchFamily="2" charset="0"/>
                <a:cs typeface="Arial" panose="020B0604020202020204" pitchFamily="34" charset="0"/>
              </a:rPr>
              <a:t>tɾ</a:t>
            </a:r>
            <a:r>
              <a:rPr lang="pt-BR" sz="1800" dirty="0" smtClean="0">
                <a:latin typeface="Montserrat Light" panose="00000400000000000000" pitchFamily="2" charset="0"/>
                <a:cs typeface="Arial" panose="020B0604020202020204" pitchFamily="34" charset="0"/>
              </a:rPr>
              <a:t>, </a:t>
            </a:r>
            <a:r>
              <a:rPr lang="pt-BR" sz="1800" dirty="0" err="1" smtClean="0">
                <a:latin typeface="Montserrat Light" panose="00000400000000000000" pitchFamily="2" charset="0"/>
                <a:cs typeface="Arial" panose="020B0604020202020204" pitchFamily="34" charset="0"/>
              </a:rPr>
              <a:t>pɾ</a:t>
            </a:r>
            <a:r>
              <a:rPr lang="pt-BR" sz="1800" dirty="0" smtClean="0">
                <a:latin typeface="Montserrat Light" panose="00000400000000000000" pitchFamily="2" charset="0"/>
                <a:cs typeface="Arial" panose="020B0604020202020204" pitchFamily="34" charset="0"/>
              </a:rPr>
              <a:t>, </a:t>
            </a:r>
            <a:r>
              <a:rPr lang="pt-BR" sz="1800" dirty="0" err="1" smtClean="0">
                <a:latin typeface="Montserrat Light" panose="00000400000000000000" pitchFamily="2" charset="0"/>
                <a:cs typeface="Arial" panose="020B0604020202020204" pitchFamily="34" charset="0"/>
              </a:rPr>
              <a:t>bɾ</a:t>
            </a:r>
            <a:r>
              <a:rPr lang="pt-BR" sz="1800" dirty="0" smtClean="0">
                <a:latin typeface="Montserrat Light" panose="00000400000000000000" pitchFamily="2" charset="0"/>
                <a:cs typeface="Arial" panose="020B0604020202020204" pitchFamily="34" charset="0"/>
              </a:rPr>
              <a:t>/ vs. /</a:t>
            </a:r>
            <a:r>
              <a:rPr lang="pt-BR" sz="1800" dirty="0" err="1" smtClean="0">
                <a:latin typeface="Montserrat Light" panose="00000400000000000000" pitchFamily="2" charset="0"/>
                <a:cs typeface="Arial" panose="020B0604020202020204" pitchFamily="34" charset="0"/>
              </a:rPr>
              <a:t>dɾ</a:t>
            </a:r>
            <a:r>
              <a:rPr lang="pt-BR" sz="1800" dirty="0" smtClean="0">
                <a:latin typeface="Montserrat Light" panose="00000400000000000000" pitchFamily="2" charset="0"/>
                <a:cs typeface="Arial" panose="020B0604020202020204" pitchFamily="34" charset="0"/>
              </a:rPr>
              <a:t>, kl, </a:t>
            </a:r>
            <a:r>
              <a:rPr lang="pt-BR" sz="1800" dirty="0" err="1" smtClean="0">
                <a:latin typeface="Montserrat Light" panose="00000400000000000000" pitchFamily="2" charset="0"/>
                <a:cs typeface="Arial" panose="020B0604020202020204" pitchFamily="34" charset="0"/>
              </a:rPr>
              <a:t>gl</a:t>
            </a:r>
            <a:r>
              <a:rPr lang="pt-BR" sz="1800" dirty="0" smtClean="0">
                <a:latin typeface="Montserrat Light" panose="00000400000000000000" pitchFamily="2" charset="0"/>
                <a:cs typeface="Arial" panose="020B0604020202020204" pitchFamily="34" charset="0"/>
              </a:rPr>
              <a:t>/?</a:t>
            </a:r>
          </a:p>
          <a:p>
            <a:pPr lvl="1">
              <a:spcBef>
                <a:spcPts val="1200"/>
              </a:spcBef>
            </a:pPr>
            <a:r>
              <a:rPr lang="pt-BR" dirty="0"/>
              <a:t>A </a:t>
            </a:r>
            <a:r>
              <a:rPr lang="pt-BR" dirty="0" smtClean="0"/>
              <a:t>frequência </a:t>
            </a:r>
            <a:r>
              <a:rPr lang="pt-BR" dirty="0"/>
              <a:t>de </a:t>
            </a:r>
            <a:r>
              <a:rPr lang="pt-BR" dirty="0" smtClean="0"/>
              <a:t>uso influencia a aceitabilidade?</a:t>
            </a:r>
            <a:endParaRPr lang="pt-BR" dirty="0">
              <a:latin typeface="Montserrat Light" panose="00000400000000000000" pitchFamily="2" charset="0"/>
              <a:cs typeface="Arial" panose="020B0604020202020204" pitchFamily="34" charset="0"/>
            </a:endParaRPr>
          </a:p>
          <a:p>
            <a:pPr lvl="1">
              <a:spcBef>
                <a:spcPts val="1200"/>
              </a:spcBef>
            </a:pPr>
            <a:r>
              <a:rPr lang="pt-BR" smtClean="0">
                <a:latin typeface="Montserrat Light" panose="00000400000000000000" pitchFamily="2" charset="0"/>
                <a:cs typeface="Arial" panose="020B0604020202020204" pitchFamily="34" charset="0"/>
              </a:rPr>
              <a:t>A aceitabilidade </a:t>
            </a:r>
            <a:r>
              <a:rPr lang="pt-BR" dirty="0" smtClean="0">
                <a:latin typeface="Montserrat Light" panose="00000400000000000000" pitchFamily="2" charset="0"/>
                <a:cs typeface="Arial" panose="020B0604020202020204" pitchFamily="34" charset="0"/>
              </a:rPr>
              <a:t>influencia a frequência de uso? Ou não?</a:t>
            </a:r>
          </a:p>
        </p:txBody>
      </p:sp>
      <p:sp>
        <p:nvSpPr>
          <p:cNvPr id="2" name="Espaço Reservado para Número de Slid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9</a:t>
            </a:fld>
            <a:endParaRPr lang="pt-BR" dirty="0"/>
          </a:p>
        </p:txBody>
      </p:sp>
      <p:sp>
        <p:nvSpPr>
          <p:cNvPr id="10" name="Chave esquerda 9"/>
          <p:cNvSpPr/>
          <p:nvPr/>
        </p:nvSpPr>
        <p:spPr>
          <a:xfrm>
            <a:off x="560112" y="3827913"/>
            <a:ext cx="128588" cy="10113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70966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t template">
  <a:themeElements>
    <a:clrScheme name="Custom 347">
      <a:dk1>
        <a:srgbClr val="000000"/>
      </a:dk1>
      <a:lt1>
        <a:srgbClr val="FFFFFF"/>
      </a:lt1>
      <a:dk2>
        <a:srgbClr val="8D7C7C"/>
      </a:dk2>
      <a:lt2>
        <a:srgbClr val="ECE9E4"/>
      </a:lt2>
      <a:accent1>
        <a:srgbClr val="BD2A35"/>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8135</TotalTime>
  <Words>2315</Words>
  <Application>Microsoft Office PowerPoint</Application>
  <PresentationFormat>Apresentação na tela (16:9)</PresentationFormat>
  <Paragraphs>344</Paragraphs>
  <Slides>22</Slides>
  <Notes>13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22</vt:i4>
      </vt:variant>
    </vt:vector>
  </HeadingPairs>
  <TitlesOfParts>
    <vt:vector size="31" baseType="lpstr">
      <vt:lpstr>Tahoma</vt:lpstr>
      <vt:lpstr>Calibri</vt:lpstr>
      <vt:lpstr>Montserrat ExtraBold</vt:lpstr>
      <vt:lpstr>Montserrat</vt:lpstr>
      <vt:lpstr>Montserrat Light</vt:lpstr>
      <vt:lpstr>Quattrocento Sans</vt:lpstr>
      <vt:lpstr>Arial</vt:lpstr>
      <vt:lpstr>MV Boli</vt:lpstr>
      <vt:lpstr>Wart template</vt:lpstr>
      <vt:lpstr>Aceitabilidade fonotática de ataques ramificados permitidos, proibidos e marginais em PB</vt:lpstr>
      <vt:lpstr>Introdução</vt:lpstr>
      <vt:lpstr>Fonotaxe: conhecimento explícito e implícito</vt:lpstr>
      <vt:lpstr>Fonotaxe: conhecimento explícito e implícito</vt:lpstr>
      <vt:lpstr>Fonotaxe: conhecimento explícito e implícito</vt:lpstr>
      <vt:lpstr>Introdução</vt:lpstr>
      <vt:lpstr>Fonotaxe: conhecimento explícito e implícito</vt:lpstr>
      <vt:lpstr>Fonotaxe: conhecimento explícito e implícito</vt:lpstr>
      <vt:lpstr>Fonotaxe: conhecimento explícito e implícito</vt:lpstr>
      <vt:lpstr>Frequência das combinações CCV em PB</vt:lpstr>
      <vt:lpstr>Frequência das combinações CCV em PB</vt:lpstr>
      <vt:lpstr>Questões em análise</vt:lpstr>
      <vt:lpstr>Apresentação do PowerPoint</vt:lpstr>
      <vt:lpstr>Teste de Aceitabilidade: Metodologia</vt:lpstr>
      <vt:lpstr>Teste de Aceitabilidade: Metodologia</vt:lpstr>
      <vt:lpstr>Teste de Aceitabilidade: Metodologia</vt:lpstr>
      <vt:lpstr>Apresentação do PowerPoint</vt:lpstr>
      <vt:lpstr>Apresentação do PowerPoint</vt:lpstr>
      <vt:lpstr>Teste de Aceitabilidade: Resultados</vt:lpstr>
      <vt:lpstr>Resumo</vt:lpstr>
      <vt:lpstr>Considerações finais</vt:lpstr>
      <vt:lpstr>Muito 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 Fonotaxe dos ataques ramificados CCV em Português Brasileiro: Um estudo experimental</dc:title>
  <dc:creator>Andressa</dc:creator>
  <cp:lastModifiedBy>Andressa Toni</cp:lastModifiedBy>
  <cp:revision>560</cp:revision>
  <dcterms:modified xsi:type="dcterms:W3CDTF">2020-10-08T21:46:30Z</dcterms:modified>
</cp:coreProperties>
</file>