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323" r:id="rId4"/>
    <p:sldId id="257" r:id="rId5"/>
    <p:sldId id="263" r:id="rId6"/>
    <p:sldId id="324" r:id="rId7"/>
    <p:sldId id="259" r:id="rId8"/>
    <p:sldId id="322" r:id="rId9"/>
    <p:sldId id="334" r:id="rId10"/>
    <p:sldId id="260" r:id="rId11"/>
    <p:sldId id="325" r:id="rId12"/>
    <p:sldId id="327" r:id="rId13"/>
    <p:sldId id="329" r:id="rId14"/>
    <p:sldId id="328" r:id="rId15"/>
    <p:sldId id="331" r:id="rId16"/>
    <p:sldId id="333" r:id="rId17"/>
    <p:sldId id="335" r:id="rId18"/>
    <p:sldId id="336" r:id="rId19"/>
    <p:sldId id="330" r:id="rId20"/>
    <p:sldId id="326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5EED2A16-C6DD-46EB-99AB-281E54406B26}">
          <p14:sldIdLst>
            <p14:sldId id="256"/>
            <p14:sldId id="264"/>
            <p14:sldId id="323"/>
            <p14:sldId id="257"/>
            <p14:sldId id="263"/>
            <p14:sldId id="324"/>
            <p14:sldId id="259"/>
            <p14:sldId id="322"/>
            <p14:sldId id="334"/>
            <p14:sldId id="260"/>
            <p14:sldId id="325"/>
            <p14:sldId id="327"/>
            <p14:sldId id="329"/>
            <p14:sldId id="328"/>
            <p14:sldId id="331"/>
            <p14:sldId id="333"/>
            <p14:sldId id="335"/>
            <p14:sldId id="336"/>
            <p14:sldId id="330"/>
            <p14:sldId id="326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2D3"/>
    <a:srgbClr val="95D5C2"/>
    <a:srgbClr val="72CDE1"/>
    <a:srgbClr val="FDE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B7FBC-77B7-452E-8A29-7BFCAFCF5B26}" v="67" dt="2024-08-14T18:06:34.205"/>
  </p1510:revLst>
</p1510:revInfo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00" autoAdjust="0"/>
  </p:normalViewPr>
  <p:slideViewPr>
    <p:cSldViewPr snapToGrid="0">
      <p:cViewPr varScale="1">
        <p:scale>
          <a:sx n="76" d="100"/>
          <a:sy n="76" d="100"/>
        </p:scale>
        <p:origin x="10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sa\Desktop\Projeto%20Doutorado\PLANILHAS%20DOUTORADO\PLANILHA%20DETEC&#199;&#195;O%20TESE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ssa\Desktop\Projeto%20Doutorado\PLANILHAS%20DOUTORADO\PLANILHA%20DETEC&#199;&#195;O%20TESE%202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3600" b="1" i="0" baseline="0" dirty="0">
                <a:effectLst/>
              </a:rPr>
              <a:t>Detecção CV→CCV: peixe &gt;&gt; </a:t>
            </a:r>
            <a:r>
              <a:rPr lang="pt-BR" sz="3600" b="1" i="0" baseline="0" dirty="0" err="1">
                <a:effectLst/>
              </a:rPr>
              <a:t>preixe</a:t>
            </a:r>
            <a:endParaRPr lang="pt-BR" sz="3600" dirty="0">
              <a:effectLst/>
            </a:endParaRPr>
          </a:p>
        </c:rich>
      </c:tx>
      <c:layout>
        <c:manualLayout>
          <c:xMode val="edge"/>
          <c:yMode val="edge"/>
          <c:x val="0.308427730867735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5632108486439189E-2"/>
          <c:y val="0.17877416470143112"/>
          <c:w val="0.91909011373578298"/>
          <c:h val="0.55351599631127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GRAFICOS!$A$128</c:f>
              <c:strCache>
                <c:ptCount val="1"/>
                <c:pt idx="0">
                  <c:v>Dectado</c:v>
                </c:pt>
              </c:strCache>
            </c:strRef>
          </c:tx>
          <c:spPr>
            <a:solidFill>
              <a:srgbClr val="919A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GRAFICOS!$B$126:$D$127</c:f>
              <c:multiLvlStrCache>
                <c:ptCount val="3"/>
                <c:lvl>
                  <c:pt idx="0">
                    <c:v>C0V</c:v>
                  </c:pt>
                  <c:pt idx="1">
                    <c:v>C_?V</c:v>
                  </c:pt>
                  <c:pt idx="2">
                    <c:v>Controle</c:v>
                  </c:pt>
                </c:lvl>
                <c:lvl>
                  <c:pt idx="0">
                    <c:v>CV→CCV</c:v>
                  </c:pt>
                </c:lvl>
              </c:multiLvlStrCache>
            </c:multiLvlStrRef>
          </c:cat>
          <c:val>
            <c:numRef>
              <c:f>GRAFICOS!$B$128:$D$128</c:f>
              <c:numCache>
                <c:formatCode>General</c:formatCode>
                <c:ptCount val="3"/>
                <c:pt idx="0" formatCode="0.00">
                  <c:v>63.157894736842103</c:v>
                </c:pt>
                <c:pt idx="1">
                  <c:v>100</c:v>
                </c:pt>
                <c:pt idx="2" formatCode="0.00">
                  <c:v>93.939393939393938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71-47EC-93DB-5B4FE2FC1058}"/>
            </c:ext>
          </c:extLst>
        </c:ser>
        <c:ser>
          <c:idx val="1"/>
          <c:order val="1"/>
          <c:tx>
            <c:strRef>
              <c:f>GRAFICOS!$A$129</c:f>
              <c:strCache>
                <c:ptCount val="1"/>
                <c:pt idx="0">
                  <c:v>Não detectado</c:v>
                </c:pt>
              </c:strCache>
            </c:strRef>
          </c:tx>
          <c:spPr>
            <a:solidFill>
              <a:srgbClr val="CD74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GRAFICOS!$B$126:$D$127</c:f>
              <c:multiLvlStrCache>
                <c:ptCount val="3"/>
                <c:lvl>
                  <c:pt idx="0">
                    <c:v>C0V</c:v>
                  </c:pt>
                  <c:pt idx="1">
                    <c:v>C_?V</c:v>
                  </c:pt>
                  <c:pt idx="2">
                    <c:v>Controle</c:v>
                  </c:pt>
                </c:lvl>
                <c:lvl>
                  <c:pt idx="0">
                    <c:v>CV→CCV</c:v>
                  </c:pt>
                </c:lvl>
              </c:multiLvlStrCache>
            </c:multiLvlStrRef>
          </c:cat>
          <c:val>
            <c:numRef>
              <c:f>GRAFICOS!$B$129:$D$129</c:f>
              <c:numCache>
                <c:formatCode>General</c:formatCode>
                <c:ptCount val="3"/>
                <c:pt idx="0" formatCode="0.00">
                  <c:v>36.842105263157897</c:v>
                </c:pt>
                <c:pt idx="1">
                  <c:v>0</c:v>
                </c:pt>
                <c:pt idx="2" formatCode="0.00">
                  <c:v>6.0606060606060623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71-47EC-93DB-5B4FE2FC10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849816"/>
        <c:axId val="200797760"/>
      </c:barChart>
      <c:catAx>
        <c:axId val="31084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797760"/>
        <c:crosses val="autoZero"/>
        <c:auto val="1"/>
        <c:lblAlgn val="ctr"/>
        <c:lblOffset val="100"/>
        <c:noMultiLvlLbl val="0"/>
      </c:catAx>
      <c:valAx>
        <c:axId val="2007977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08498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i="0" baseline="0">
                <a:effectLst/>
              </a:rPr>
              <a:t>Detecção CCV→CV</a:t>
            </a:r>
            <a:endParaRPr lang="pt-BR" sz="2800">
              <a:effectLst/>
            </a:endParaRPr>
          </a:p>
        </c:rich>
      </c:tx>
      <c:layout>
        <c:manualLayout>
          <c:xMode val="edge"/>
          <c:yMode val="edge"/>
          <c:x val="0.35676443947545744"/>
          <c:y val="7.06122676675693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0028563772217695E-2"/>
          <c:y val="0.19305393868839738"/>
          <c:w val="0.91448932643180703"/>
          <c:h val="0.54346902795474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GRAFICOS!$A$123</c:f>
              <c:strCache>
                <c:ptCount val="1"/>
                <c:pt idx="0">
                  <c:v>Dectado</c:v>
                </c:pt>
              </c:strCache>
            </c:strRef>
          </c:tx>
          <c:spPr>
            <a:solidFill>
              <a:srgbClr val="919A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GRAFICOS!$B$121:$G$122</c:f>
              <c:multiLvlStrCache>
                <c:ptCount val="6"/>
                <c:lvl>
                  <c:pt idx="0">
                    <c:v>C0V</c:v>
                  </c:pt>
                  <c:pt idx="1">
                    <c:v>C_?V</c:v>
                  </c:pt>
                  <c:pt idx="2">
                    <c:v>Controle</c:v>
                  </c:pt>
                  <c:pt idx="3">
                    <c:v>C0V</c:v>
                  </c:pt>
                  <c:pt idx="4">
                    <c:v>C_?V</c:v>
                  </c:pt>
                  <c:pt idx="5">
                    <c:v>Controle</c:v>
                  </c:pt>
                </c:lvl>
                <c:lvl>
                  <c:pt idx="0">
                    <c:v>CCV→CV com PAR MÍNIMO</c:v>
                  </c:pt>
                  <c:pt idx="3">
                    <c:v>CCV→CV sem PAR MÍNIMO</c:v>
                  </c:pt>
                </c:lvl>
              </c:multiLvlStrCache>
            </c:multiLvlStrRef>
          </c:cat>
          <c:val>
            <c:numRef>
              <c:f>GRAFICOS!$B$123:$G$123</c:f>
              <c:numCache>
                <c:formatCode>General</c:formatCode>
                <c:ptCount val="6"/>
                <c:pt idx="0" formatCode="0.00">
                  <c:v>34.042553191489361</c:v>
                </c:pt>
                <c:pt idx="1">
                  <c:v>76.19</c:v>
                </c:pt>
                <c:pt idx="2" formatCode="0.00">
                  <c:v>83.458646616541358</c:v>
                </c:pt>
                <c:pt idx="3" formatCode="0.00">
                  <c:v>30.909090909090907</c:v>
                </c:pt>
                <c:pt idx="4">
                  <c:v>54.16</c:v>
                </c:pt>
                <c:pt idx="5">
                  <c:v>68.8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B-4B5C-9B20-4816FFDB1EF7}"/>
            </c:ext>
          </c:extLst>
        </c:ser>
        <c:ser>
          <c:idx val="1"/>
          <c:order val="1"/>
          <c:tx>
            <c:strRef>
              <c:f>GRAFICOS!$A$124</c:f>
              <c:strCache>
                <c:ptCount val="1"/>
                <c:pt idx="0">
                  <c:v>Não detectado</c:v>
                </c:pt>
              </c:strCache>
            </c:strRef>
          </c:tx>
          <c:spPr>
            <a:solidFill>
              <a:srgbClr val="CD74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GRAFICOS!$B$121:$G$122</c:f>
              <c:multiLvlStrCache>
                <c:ptCount val="6"/>
                <c:lvl>
                  <c:pt idx="0">
                    <c:v>C0V</c:v>
                  </c:pt>
                  <c:pt idx="1">
                    <c:v>C_?V</c:v>
                  </c:pt>
                  <c:pt idx="2">
                    <c:v>Controle</c:v>
                  </c:pt>
                  <c:pt idx="3">
                    <c:v>C0V</c:v>
                  </c:pt>
                  <c:pt idx="4">
                    <c:v>C_?V</c:v>
                  </c:pt>
                  <c:pt idx="5">
                    <c:v>Controle</c:v>
                  </c:pt>
                </c:lvl>
                <c:lvl>
                  <c:pt idx="0">
                    <c:v>CCV→CV com PAR MÍNIMO</c:v>
                  </c:pt>
                  <c:pt idx="3">
                    <c:v>CCV→CV sem PAR MÍNIMO</c:v>
                  </c:pt>
                </c:lvl>
              </c:multiLvlStrCache>
            </c:multiLvlStrRef>
          </c:cat>
          <c:val>
            <c:numRef>
              <c:f>GRAFICOS!$B$124:$G$124</c:f>
              <c:numCache>
                <c:formatCode>0.00</c:formatCode>
                <c:ptCount val="6"/>
                <c:pt idx="0">
                  <c:v>65.957446808510639</c:v>
                </c:pt>
                <c:pt idx="1">
                  <c:v>23.810000000000002</c:v>
                </c:pt>
                <c:pt idx="2">
                  <c:v>16.541353383458642</c:v>
                </c:pt>
                <c:pt idx="3">
                  <c:v>69.090909090909093</c:v>
                </c:pt>
                <c:pt idx="4" formatCode="General">
                  <c:v>45.84</c:v>
                </c:pt>
                <c:pt idx="5" formatCode="General">
                  <c:v>31.200000000000003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B-4B5C-9B20-4816FFDB1E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901088"/>
        <c:axId val="310928800"/>
      </c:barChart>
      <c:catAx>
        <c:axId val="20090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0928800"/>
        <c:crosses val="autoZero"/>
        <c:auto val="1"/>
        <c:lblAlgn val="ctr"/>
        <c:lblOffset val="100"/>
        <c:noMultiLvlLbl val="0"/>
      </c:catAx>
      <c:valAx>
        <c:axId val="310928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9010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0.50142</cdr:x>
      <cdr:y>0.20256</cdr:y>
    </cdr:from>
    <cdr:to>
      <cdr:x>0.60276</cdr:x>
      <cdr:y>0.43539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524470" y="7955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0.32301</cdr:x>
      <cdr:y>0.16479</cdr:y>
    </cdr:from>
    <cdr:to>
      <cdr:x>0.37368</cdr:x>
      <cdr:y>0.22765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2914601" y="647195"/>
          <a:ext cx="457211" cy="2468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200" dirty="0" err="1"/>
            <a:t>ns</a:t>
          </a:r>
          <a:endParaRPr lang="pt-BR" sz="1200" dirty="0"/>
        </a:p>
      </cdr:txBody>
    </cdr:sp>
  </cdr:relSizeAnchor>
  <cdr:relSizeAnchor xmlns:cdr="http://schemas.openxmlformats.org/drawingml/2006/chartDrawing">
    <cdr:from>
      <cdr:x>0.66011</cdr:x>
      <cdr:y>0.06364</cdr:y>
    </cdr:from>
    <cdr:to>
      <cdr:x>0.71078</cdr:x>
      <cdr:y>0.1265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5956361" y="249943"/>
          <a:ext cx="457212" cy="2468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dirty="0"/>
            <a:t>*</a:t>
          </a:r>
        </a:p>
      </cdr:txBody>
    </cdr:sp>
  </cdr:relSizeAnchor>
  <cdr:relSizeAnchor xmlns:cdr="http://schemas.openxmlformats.org/drawingml/2006/chartDrawing">
    <cdr:from>
      <cdr:x>0.49286</cdr:x>
      <cdr:y>0.11253</cdr:y>
    </cdr:from>
    <cdr:to>
      <cdr:x>0.54353</cdr:x>
      <cdr:y>0.17539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4447212" y="441951"/>
          <a:ext cx="457211" cy="2468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dirty="0"/>
            <a:t>*</a:t>
          </a:r>
        </a:p>
      </cdr:txBody>
    </cdr:sp>
  </cdr:relSizeAnchor>
  <cdr:relSizeAnchor xmlns:cdr="http://schemas.openxmlformats.org/drawingml/2006/chartDrawing">
    <cdr:from>
      <cdr:x>0.11735</cdr:x>
      <cdr:y>0.2234</cdr:y>
    </cdr:from>
    <cdr:to>
      <cdr:x>0.58148</cdr:x>
      <cdr:y>0.37707</cdr:y>
    </cdr:to>
    <cdr:sp macro="" textlink="">
      <cdr:nvSpPr>
        <cdr:cNvPr id="6" name="Colchete direito 5"/>
        <cdr:cNvSpPr/>
      </cdr:nvSpPr>
      <cdr:spPr>
        <a:xfrm xmlns:a="http://schemas.openxmlformats.org/drawingml/2006/main" rot="16200000">
          <a:off x="2851104" y="-914863"/>
          <a:ext cx="603516" cy="4187993"/>
        </a:xfrm>
        <a:prstGeom xmlns:a="http://schemas.openxmlformats.org/drawingml/2006/main" prst="rightBracke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0.27631</cdr:x>
      <cdr:y>0.17451</cdr:y>
    </cdr:from>
    <cdr:to>
      <cdr:x>0.73956</cdr:x>
      <cdr:y>0.25962</cdr:y>
    </cdr:to>
    <cdr:sp macro="" textlink="">
      <cdr:nvSpPr>
        <cdr:cNvPr id="7" name="Colchete direito 6"/>
        <cdr:cNvSpPr/>
      </cdr:nvSpPr>
      <cdr:spPr>
        <a:xfrm xmlns:a="http://schemas.openxmlformats.org/drawingml/2006/main" rot="16200000">
          <a:off x="4416109" y="-1237529"/>
          <a:ext cx="334257" cy="4180052"/>
        </a:xfrm>
        <a:prstGeom xmlns:a="http://schemas.openxmlformats.org/drawingml/2006/main" prst="rightBracke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0.42976</cdr:x>
      <cdr:y>0.12458</cdr:y>
    </cdr:from>
    <cdr:to>
      <cdr:x>0.89302</cdr:x>
      <cdr:y>0.20969</cdr:y>
    </cdr:to>
    <cdr:sp macro="" textlink="">
      <cdr:nvSpPr>
        <cdr:cNvPr id="8" name="Colchete direito 7"/>
        <cdr:cNvSpPr/>
      </cdr:nvSpPr>
      <cdr:spPr>
        <a:xfrm xmlns:a="http://schemas.openxmlformats.org/drawingml/2006/main" rot="16200000">
          <a:off x="5800783" y="-1433667"/>
          <a:ext cx="334256" cy="4180142"/>
        </a:xfrm>
        <a:prstGeom xmlns:a="http://schemas.openxmlformats.org/drawingml/2006/main" prst="rightBracke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1ACDB-3C3B-4935-BAD1-FBD2E166B1E0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C79AF-FEAB-4E98-8608-0C68FF4C6E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42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C79AF-FEAB-4E98-8608-0C68FF4C6E2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28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 vamos então partir do começo: a sílaba de ataque ramificado é a última a ser adquirida em PB, ali por volta dos 5, às vezes 6 anos. Mas é interessante notar que as líquidas que ocupam a posição C2 do CCV, a lateral e o </a:t>
            </a:r>
            <a:r>
              <a:rPr lang="pt-BR" dirty="0" err="1"/>
              <a:t>tepe</a:t>
            </a:r>
            <a:r>
              <a:rPr lang="pt-BR" dirty="0"/>
              <a:t>, já estão adquiridas ali por volta dos 3, 4 anos. Então existe uma lacuna aí de 2 a 3 anos entre a criança pegar essas líquidas que ela já usa em ataque simples e aproveitá-las em ataque complexo. </a:t>
            </a:r>
          </a:p>
          <a:p>
            <a:r>
              <a:rPr lang="pt-BR" dirty="0"/>
              <a:t>Geralmente a literatura atribui essa lacuna a complexidades fonéticas, articulatórias, e também fonológicas, do desenvolvimento da ramificação de ataque ali na estrutura da sílaba. Mas todas explicações fonéticas e fonológicas são baseadas em dados de produção, e eu trouxe então alguns dados aqui de detecção de erros, de compreensão, pra checar se essas causas fonéticas e fonológicas têm um papel central na explicação dessa lacuna na produção das líquidas em CV versus em CCV.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C79AF-FEAB-4E98-8608-0C68FF4C6E2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42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minha hipótese é a de que na verdade são as propriedades distribucionais do input, as evidências disponíveis ali pra criança para construir o contraste entre as líquidas é que estão criando essa lacuna na produção das líquidas em CV versus em CCV.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C79AF-FEAB-4E98-8608-0C68FF4C6E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8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D5446-3252-6B4A-A2FF-5147078E6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44B2F7-3E50-9274-E50C-5CB1E5EEC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DFD60A-DA0A-624F-2F84-7541B7E7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0B6150-61CD-BD19-4008-C2A3A53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E13AEC-D99D-CFC6-6658-08998476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86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18383-2EA9-5AD0-8B96-0E5156D3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EE5530E-3C22-080A-5AF7-A4F73C46F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633DFD-65BF-7E0A-4FBF-395D8D1B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3EC54C-9CE5-0192-08ED-CE8A6859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F5D6F6-349B-EB41-C78F-78C7616D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29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F220E6-765D-5B42-7D48-22107E26B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9839F7-BB2D-E192-2AA0-5FC70568C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ADF5A1-88E9-336A-63FF-7E52BE59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FAF910-B534-5B82-FAF6-0A0674DE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CFBD9A-84DA-FDF9-5A9C-CB6D9CF9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71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5D474-CADC-DA19-D93E-013E9F2E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A823CA-120F-AC7F-C339-AA873CD48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49C1EB-C759-FB88-F9A5-B411F955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D0202B-34E8-493B-AD09-0617D272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168CB3-60DC-5CBF-DBC2-F4FEA9E0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47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3F649-FEC0-94ED-68AC-44F9A8A8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5AF13F-6648-5740-68B4-39551E121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068107-5C84-EDD3-7051-3F2D44EC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425BE5-A086-D367-C4C2-B084FE31F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37433F-5011-A56F-A8E8-3792FB4B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39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AF0FD-B63D-8C83-2BF7-40FE258F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1FED8D-69B5-3405-C381-AC30B9DA1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541DC7-6025-AF48-D417-9A1F485FB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06CA9FE-DA80-BAEB-2F2A-A13E1117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FC7DF8-2929-A403-16EF-77830D24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C05399-6D08-3ADB-A0B6-2010A7BD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6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981B5-C809-5E19-1F78-A7214CF1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286E92-2F59-28CB-8131-28A3F3D9F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59753F-BE94-7179-C298-1090FB7F0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BD45BB-F9EB-9C28-853F-B060A06F5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1176A41-3C7E-DC11-1D3E-BD3E131E2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591524-3BD5-EA71-2BD2-3234DAE3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8125B7-8478-E8B1-F0A0-A05CC7C0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BBB9DE-DDF5-3CBA-3FF7-1D44E735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1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43984-E038-DCD8-18EF-909BB7D6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B7892B-A7BA-6FC1-8C01-6FD603F4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C906D7-B02D-8CBB-05FD-F206FB19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0E69FB-96C3-F330-CD18-2199EC06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83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21189A-F2E2-A53A-3083-1D00E094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D783614-CA27-E07C-216F-8F71EB58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8D9CD7-F5ED-EF94-BBF8-84D52893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65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4FCB7-AA00-8017-BFFB-FE3ABF6A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B046C-66FE-C881-7E6A-8BD3AB70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C12B50-63A2-44F2-B244-CD009647D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A2E1CE-9E86-0AE2-E1D4-3C557CCE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7D9630-86FC-6346-758C-374563F2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915D54-E845-D193-D76B-214EEF9F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64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9EE97-0BE8-1A00-9CFB-7CA804C9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091C787-8815-6416-16FE-50767248F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61392A-29AA-439A-221B-0C6E66E8D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D61BAD-02AB-5232-B7FB-0DF7A3F9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141857-ECD3-5209-1D2E-74085741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24D0AF-A97E-0B42-740C-F6378E13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28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543450-AF80-CB07-07B7-E2A93E9A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F88971-F200-A2F8-2F6B-024C3AEC9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91C71D-D7A2-4759-E337-0F4D691D6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E1CC89-7EE0-4BE4-949D-193AAAE689A5}" type="datetimeFigureOut">
              <a:rPr lang="pt-BR" smtClean="0"/>
              <a:t>24/09/2024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97F793-5670-5E16-6501-751BB0252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37D03C-AB1F-7F9B-8C8E-EDD33BA6A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69237-55CC-4C4A-9B00-29702B4D26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26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C58AED-3804-D48B-27AB-836E8B0EBEBE}"/>
              </a:ext>
            </a:extLst>
          </p:cNvPr>
          <p:cNvSpPr txBox="1"/>
          <p:nvPr/>
        </p:nvSpPr>
        <p:spPr>
          <a:xfrm>
            <a:off x="258797" y="2756320"/>
            <a:ext cx="11674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highlight>
                  <a:srgbClr val="95D5C2"/>
                </a:highlight>
                <a:latin typeface="+mj-lt"/>
              </a:rPr>
              <a:t>VARIAÇÃO</a:t>
            </a:r>
            <a:r>
              <a:rPr lang="pt-BR" sz="4400" dirty="0">
                <a:latin typeface="+mj-lt"/>
              </a:rPr>
              <a:t> E </a:t>
            </a:r>
            <a:r>
              <a:rPr lang="pt-BR" sz="4400" dirty="0">
                <a:highlight>
                  <a:srgbClr val="85D2D3"/>
                </a:highlight>
                <a:latin typeface="+mj-lt"/>
              </a:rPr>
              <a:t>DENSIDADE FONOLÓGICA</a:t>
            </a:r>
            <a:r>
              <a:rPr lang="pt-BR" sz="4400" dirty="0">
                <a:latin typeface="+mj-lt"/>
              </a:rPr>
              <a:t> COMO FATORES-CHAVE PARA A AQUISIÇÃO DO ATAQUE RAMIFICADO </a:t>
            </a:r>
            <a:r>
              <a:rPr lang="pt-BR" sz="4400" b="1" dirty="0">
                <a:highlight>
                  <a:srgbClr val="72CDE1"/>
                </a:highlight>
                <a:latin typeface="+mj-lt"/>
              </a:rPr>
              <a:t>CCV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97888BB-6609-3D83-505B-11A0DC403E58}"/>
              </a:ext>
            </a:extLst>
          </p:cNvPr>
          <p:cNvSpPr txBox="1"/>
          <p:nvPr/>
        </p:nvSpPr>
        <p:spPr>
          <a:xfrm>
            <a:off x="411192" y="5076907"/>
            <a:ext cx="11522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Andressa Toni </a:t>
            </a:r>
          </a:p>
          <a:p>
            <a:pPr algn="ctr"/>
            <a:r>
              <a:rPr lang="pt-BR" sz="2800" dirty="0"/>
              <a:t>(Universidade Estadual do Centro-Oeste, UNICENTRO, PR)</a:t>
            </a:r>
          </a:p>
        </p:txBody>
      </p:sp>
    </p:spTree>
    <p:extLst>
      <p:ext uri="{BB962C8B-B14F-4D97-AF65-F5344CB8AC3E}">
        <p14:creationId xmlns:p14="http://schemas.microsoft.com/office/powerpoint/2010/main" val="165909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EEE6E-A1AD-AD80-E099-1C14FDF1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 a ser testado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1A841F-8FCA-0040-208D-E80FD5895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85" y="2088527"/>
            <a:ext cx="11318630" cy="4312274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cs typeface="Calibri" panose="020F0502020204030204" pitchFamily="34" charset="0"/>
              </a:rPr>
              <a:t>Em PB, CCV e CV podem representar a mesma unidade contrastiva: 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2400" dirty="0">
                <a:cs typeface="Calibri" panose="020F0502020204030204" pitchFamily="34" charset="0"/>
              </a:rPr>
              <a:t>ou/</a:t>
            </a:r>
            <a:r>
              <a:rPr lang="pt-BR" sz="2400" b="1" dirty="0" err="1">
                <a:cs typeface="Calibri" panose="020F0502020204030204" pitchFamily="34" charset="0"/>
              </a:rPr>
              <a:t>tɾo</a:t>
            </a:r>
            <a:r>
              <a:rPr lang="pt-BR" sz="2400" b="1" dirty="0">
                <a:cs typeface="Calibri" panose="020F0502020204030204" pitchFamily="34" charset="0"/>
              </a:rPr>
              <a:t>/ </a:t>
            </a:r>
            <a:r>
              <a:rPr lang="pt-BR" sz="2400" dirty="0">
                <a:cs typeface="Calibri" panose="020F0502020204030204" pitchFamily="34" charset="0"/>
              </a:rPr>
              <a:t>= [ʹ</a:t>
            </a:r>
            <a:r>
              <a:rPr lang="pt-BR" sz="2400" dirty="0" err="1">
                <a:cs typeface="Calibri" panose="020F0502020204030204" pitchFamily="34" charset="0"/>
              </a:rPr>
              <a:t>o</a:t>
            </a:r>
            <a:r>
              <a:rPr lang="pt-BR" sz="2400" b="1" dirty="0" err="1">
                <a:cs typeface="Calibri" panose="020F0502020204030204" pitchFamily="34" charset="0"/>
              </a:rPr>
              <a:t>.tʊ</a:t>
            </a:r>
            <a:r>
              <a:rPr lang="pt-BR" sz="2400" b="1" dirty="0">
                <a:cs typeface="Calibri" panose="020F0502020204030204" pitchFamily="34" charset="0"/>
              </a:rPr>
              <a:t>̥ </a:t>
            </a:r>
            <a:r>
              <a:rPr lang="pt-BR" sz="2400" dirty="0">
                <a:cs typeface="Calibri" panose="020F0502020204030204" pitchFamily="34" charset="0"/>
              </a:rPr>
              <a:t>], pro/</a:t>
            </a:r>
            <a:r>
              <a:rPr lang="pt-BR" sz="2400" b="1" dirty="0" err="1">
                <a:cs typeface="Calibri" panose="020F0502020204030204" pitchFamily="34" charset="0"/>
              </a:rPr>
              <a:t>pɾi</a:t>
            </a:r>
            <a:r>
              <a:rPr lang="pt-BR" sz="2400" dirty="0">
                <a:cs typeface="Calibri" panose="020F0502020204030204" pitchFamily="34" charset="0"/>
              </a:rPr>
              <a:t>/etário = pro[</a:t>
            </a:r>
            <a:r>
              <a:rPr lang="pt-BR" sz="2400" b="1" dirty="0">
                <a:cs typeface="Calibri" panose="020F0502020204030204" pitchFamily="34" charset="0"/>
              </a:rPr>
              <a:t>pi</a:t>
            </a:r>
            <a:r>
              <a:rPr lang="pt-BR" sz="2400" dirty="0">
                <a:cs typeface="Calibri" panose="020F0502020204030204" pitchFamily="34" charset="0"/>
              </a:rPr>
              <a:t>]etário</a:t>
            </a:r>
            <a:endParaRPr lang="pt-BR" sz="2400" dirty="0"/>
          </a:p>
          <a:p>
            <a:pPr marL="0" indent="0" algn="just">
              <a:lnSpc>
                <a:spcPct val="100000"/>
              </a:lnSpc>
            </a:pPr>
            <a:endParaRPr lang="pt-BR" sz="2400" dirty="0"/>
          </a:p>
          <a:p>
            <a:pPr marL="0" indent="0" algn="just">
              <a:lnSpc>
                <a:spcPct val="100000"/>
              </a:lnSpc>
            </a:pPr>
            <a:r>
              <a:rPr lang="pt-BR" sz="2400" b="1" dirty="0"/>
              <a:t> No percurso de aquisição, CCV e CV podem representar a mesma unidade contrastiva: /CCV/ = [CCV, CV] </a:t>
            </a:r>
          </a:p>
          <a:p>
            <a:pPr algn="just">
              <a:lnSpc>
                <a:spcPct val="100000"/>
              </a:lnSpc>
            </a:pPr>
            <a:r>
              <a:rPr lang="pt-B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PE: CCV pode representar CCV e CV.CV: </a:t>
            </a:r>
            <a:r>
              <a:rPr lang="pt-BR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pt-B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fli</a:t>
            </a:r>
            <a:r>
              <a:rPr lang="pt-BR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pt-B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cidade = </a:t>
            </a:r>
            <a:r>
              <a:rPr lang="pt-BR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[fe.li]</a:t>
            </a:r>
            <a:r>
              <a:rPr lang="pt-B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cidade</a:t>
            </a:r>
          </a:p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pt-BR" sz="2400" dirty="0"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cs typeface="Calibri" panose="020F0502020204030204" pitchFamily="34" charset="0"/>
              </a:rPr>
              <a:t>Apesar da baixa frequência, da variabilidade e da baixa </a:t>
            </a:r>
            <a:r>
              <a:rPr lang="pt-BR" sz="2400" dirty="0" err="1">
                <a:cs typeface="Calibri" panose="020F0502020204030204" pitchFamily="34" charset="0"/>
              </a:rPr>
              <a:t>contrastividade</a:t>
            </a:r>
            <a:r>
              <a:rPr lang="pt-BR" sz="2400" dirty="0">
                <a:cs typeface="Calibri" panose="020F0502020204030204" pitchFamily="34" charset="0"/>
              </a:rPr>
              <a:t>, os falantes adquirem CCV e chegam a sistemas </a:t>
            </a:r>
            <a:r>
              <a:rPr lang="pt-BR" sz="2400" dirty="0" err="1">
                <a:cs typeface="Calibri" panose="020F0502020204030204" pitchFamily="34" charset="0"/>
              </a:rPr>
              <a:t>fonotáticos</a:t>
            </a:r>
            <a:r>
              <a:rPr lang="pt-BR" sz="2400" dirty="0">
                <a:cs typeface="Calibri" panose="020F0502020204030204" pitchFamily="34" charset="0"/>
              </a:rPr>
              <a:t> semelhantes. </a:t>
            </a:r>
          </a:p>
        </p:txBody>
      </p:sp>
      <p:pic>
        <p:nvPicPr>
          <p:cNvPr id="1026" name="Picture 2" descr="&quot;VO PA PRAIA&quot; EM REDE NACIONAL - TRECHO DA AULA 06 AQUI NO CANAL QUE VIROU  MEME">
            <a:extLst>
              <a:ext uri="{FF2B5EF4-FFF2-40B4-BE49-F238E27FC236}">
                <a16:creationId xmlns:a16="http://schemas.microsoft.com/office/drawing/2014/main" id="{BECFEADC-80AB-43D1-8C4F-DE4944CC3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1888" r="15625" b="26042"/>
          <a:stretch/>
        </p:blipFill>
        <p:spPr bwMode="auto">
          <a:xfrm>
            <a:off x="9629200" y="203196"/>
            <a:ext cx="2313684" cy="12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DC63B5-AA6B-413E-9392-7D95DCAA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12" t="29171" r="3582" b="20684"/>
          <a:stretch/>
        </p:blipFill>
        <p:spPr>
          <a:xfrm>
            <a:off x="7315517" y="0"/>
            <a:ext cx="2313683" cy="19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5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B0632-1A49-4B59-1E20-B9C6A9E0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 a ser testado</a:t>
            </a:r>
          </a:p>
        </p:txBody>
      </p:sp>
      <p:pic>
        <p:nvPicPr>
          <p:cNvPr id="4" name="Picture 2" descr="JK Rowling doesn&amp;#39;t exist: conspiracy theories the internet can&amp;#39;t resist |  Internet | The Guardian">
            <a:extLst>
              <a:ext uri="{FF2B5EF4-FFF2-40B4-BE49-F238E27FC236}">
                <a16:creationId xmlns:a16="http://schemas.microsoft.com/office/drawing/2014/main" id="{FA1E7BF5-E178-4544-8FF8-188C173C7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5" b="12348"/>
          <a:stretch/>
        </p:blipFill>
        <p:spPr bwMode="auto">
          <a:xfrm>
            <a:off x="9648092" y="83784"/>
            <a:ext cx="2558554" cy="176850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E970C97-93C4-43F1-9354-677ADF6131B2}"/>
              </a:ext>
            </a:extLst>
          </p:cNvPr>
          <p:cNvSpPr txBox="1"/>
          <p:nvPr/>
        </p:nvSpPr>
        <p:spPr>
          <a:xfrm>
            <a:off x="586154" y="2284574"/>
            <a:ext cx="10767646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 ponto decisivo na aquisição CCV parece ser a construção dos 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contrastes</a:t>
            </a:r>
            <a:r>
              <a:rPr lang="pt-BR" sz="36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</a:t>
            </a:r>
            <a:r>
              <a:rPr lang="pt-B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ntre CCV e CV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16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 possibilidades: 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C∅V é forma aceitável de CCV (e vice-versa)</a:t>
            </a:r>
          </a:p>
          <a:p>
            <a:pPr algn="just"/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C∅V é forma aceitável de CCV (mas não o contrário</a:t>
            </a:r>
            <a:endParaRPr lang="pt-BR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FB735B-BEE1-44D2-8178-5F0B95049910}"/>
              </a:ext>
            </a:extLst>
          </p:cNvPr>
          <p:cNvSpPr txBox="1"/>
          <p:nvPr/>
        </p:nvSpPr>
        <p:spPr>
          <a:xfrm>
            <a:off x="6332965" y="3184819"/>
            <a:ext cx="571835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Raleway" panose="020B0604020202020204" charset="0"/>
              </a:rPr>
              <a:t>Hipótese: Num primeiro momento, não existe contraste estrutural</a:t>
            </a:r>
          </a:p>
        </p:txBody>
      </p:sp>
    </p:spTree>
    <p:extLst>
      <p:ext uri="{BB962C8B-B14F-4D97-AF65-F5344CB8AC3E}">
        <p14:creationId xmlns:p14="http://schemas.microsoft.com/office/powerpoint/2010/main" val="366686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B0632-1A49-4B59-1E20-B9C6A9E0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pic>
        <p:nvPicPr>
          <p:cNvPr id="7" name="Imagem 6" descr="Uma imagem contendo interior, parede, mesa, sentado&#10;&#10;Descrição gerada automaticamente">
            <a:extLst>
              <a:ext uri="{FF2B5EF4-FFF2-40B4-BE49-F238E27FC236}">
                <a16:creationId xmlns:a16="http://schemas.microsoft.com/office/drawing/2014/main" id="{779F4A6D-F873-4B92-A5DE-D6D71DB10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253" t="33869" b="14269"/>
          <a:stretch/>
        </p:blipFill>
        <p:spPr>
          <a:xfrm>
            <a:off x="10066440" y="35538"/>
            <a:ext cx="2104777" cy="22901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Balão de Fala: Retângulo com Cantos Arredondados 10">
            <a:extLst>
              <a:ext uri="{FF2B5EF4-FFF2-40B4-BE49-F238E27FC236}">
                <a16:creationId xmlns:a16="http://schemas.microsoft.com/office/drawing/2014/main" id="{73224D0E-9EAF-4F60-A711-7F0397F2B470}"/>
              </a:ext>
            </a:extLst>
          </p:cNvPr>
          <p:cNvSpPr/>
          <p:nvPr/>
        </p:nvSpPr>
        <p:spPr>
          <a:xfrm>
            <a:off x="7433582" y="224713"/>
            <a:ext cx="2104778" cy="463241"/>
          </a:xfrm>
          <a:prstGeom prst="wedgeRoundRectCallout">
            <a:avLst>
              <a:gd name="adj1" fmla="val 68650"/>
              <a:gd name="adj2" fmla="val 60743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C7D16D-457E-492E-964F-643330C3EF04}"/>
              </a:ext>
            </a:extLst>
          </p:cNvPr>
          <p:cNvSpPr txBox="1"/>
          <p:nvPr/>
        </p:nvSpPr>
        <p:spPr>
          <a:xfrm>
            <a:off x="7312127" y="291713"/>
            <a:ext cx="234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</a:rPr>
              <a:t>Isso</a:t>
            </a:r>
            <a:r>
              <a:rPr lang="en-US" sz="2000" dirty="0">
                <a:latin typeface="Calibri" panose="020F0502020204030204" pitchFamily="34" charset="0"/>
              </a:rPr>
              <a:t> é um </a:t>
            </a:r>
            <a:r>
              <a:rPr lang="en-US" sz="2000" b="1" dirty="0">
                <a:solidFill>
                  <a:srgbClr val="FF3300"/>
                </a:solidFill>
                <a:latin typeface="Calibri" panose="020F0502020204030204" pitchFamily="34" charset="0"/>
              </a:rPr>
              <a:t>p[l]</a:t>
            </a:r>
            <a:r>
              <a:rPr lang="en-US" sz="2000" b="1" dirty="0" err="1">
                <a:solidFill>
                  <a:srgbClr val="FF3300"/>
                </a:solidFill>
                <a:latin typeface="Calibri" panose="020F0502020204030204" pitchFamily="34" charset="0"/>
              </a:rPr>
              <a:t>eixe</a:t>
            </a:r>
            <a:r>
              <a:rPr lang="en-US" sz="2000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" name="Balão de Fala: Retângulo com Cantos Arredondados 18">
            <a:extLst>
              <a:ext uri="{FF2B5EF4-FFF2-40B4-BE49-F238E27FC236}">
                <a16:creationId xmlns:a16="http://schemas.microsoft.com/office/drawing/2014/main" id="{A2DBFF1E-0F53-4FA6-BC0A-FDD943AC1343}"/>
              </a:ext>
            </a:extLst>
          </p:cNvPr>
          <p:cNvSpPr/>
          <p:nvPr/>
        </p:nvSpPr>
        <p:spPr>
          <a:xfrm>
            <a:off x="6392935" y="785856"/>
            <a:ext cx="3145425" cy="515004"/>
          </a:xfrm>
          <a:prstGeom prst="wedgeRoundRectCallout">
            <a:avLst>
              <a:gd name="adj1" fmla="val 63920"/>
              <a:gd name="adj2" fmla="val -58885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754AC3A-5F4A-4078-BF9C-81CBA9067B56}"/>
              </a:ext>
            </a:extLst>
          </p:cNvPr>
          <p:cNvSpPr txBox="1"/>
          <p:nvPr/>
        </p:nvSpPr>
        <p:spPr>
          <a:xfrm>
            <a:off x="6392935" y="880637"/>
            <a:ext cx="320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</a:rPr>
              <a:t>Esse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eu</a:t>
            </a:r>
            <a:r>
              <a:rPr lang="en-US" sz="2000" dirty="0">
                <a:latin typeface="Calibri" panose="020F0502020204030204" pitchFamily="34" charset="0"/>
              </a:rPr>
              <a:t> sei! </a:t>
            </a:r>
            <a:r>
              <a:rPr lang="en-US" sz="2000" dirty="0" err="1">
                <a:latin typeface="Calibri" panose="020F0502020204030204" pitchFamily="34" charset="0"/>
              </a:rPr>
              <a:t>Esse</a:t>
            </a:r>
            <a:r>
              <a:rPr lang="en-US" sz="2000" dirty="0">
                <a:latin typeface="Calibri" panose="020F0502020204030204" pitchFamily="34" charset="0"/>
              </a:rPr>
              <a:t> é o </a:t>
            </a:r>
            <a:r>
              <a:rPr lang="en-US" sz="2000" b="1" dirty="0">
                <a:solidFill>
                  <a:srgbClr val="FF3300"/>
                </a:solidFill>
                <a:latin typeface="Calibri" panose="020F0502020204030204" pitchFamily="34" charset="0"/>
              </a:rPr>
              <a:t>[</a:t>
            </a:r>
            <a:r>
              <a:rPr lang="en-US" sz="2000" b="1" dirty="0" err="1">
                <a:solidFill>
                  <a:srgbClr val="FF3300"/>
                </a:solidFill>
                <a:latin typeface="Calibri" panose="020F0502020204030204" pitchFamily="34" charset="0"/>
              </a:rPr>
              <a:t>ba</a:t>
            </a:r>
            <a:r>
              <a:rPr lang="en-US" sz="2000" b="1" dirty="0">
                <a:solidFill>
                  <a:srgbClr val="FF3300"/>
                </a:solidFill>
                <a:latin typeface="Calibri" panose="020F0502020204030204" pitchFamily="34" charset="0"/>
              </a:rPr>
              <a:t>]</a:t>
            </a:r>
            <a:r>
              <a:rPr lang="en-US" sz="2000" b="1" dirty="0" err="1">
                <a:solidFill>
                  <a:srgbClr val="FF3300"/>
                </a:solidFill>
                <a:latin typeface="Calibri" panose="020F0502020204030204" pitchFamily="34" charset="0"/>
              </a:rPr>
              <a:t>ço</a:t>
            </a:r>
            <a:r>
              <a:rPr lang="en-US" sz="2000" dirty="0">
                <a:latin typeface="Calibri" panose="020F0502020204030204" pitchFamily="34" charset="0"/>
              </a:rPr>
              <a:t>!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6900B0B-21AE-4476-824C-E7EBC0407545}"/>
              </a:ext>
            </a:extLst>
          </p:cNvPr>
          <p:cNvSpPr txBox="1"/>
          <p:nvPr/>
        </p:nvSpPr>
        <p:spPr>
          <a:xfrm>
            <a:off x="433754" y="1489674"/>
            <a:ext cx="98004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71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crianças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entre 2;0 e 6;0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anos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 1)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Nomeação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de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palavras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D742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C0V, </a:t>
            </a:r>
            <a:r>
              <a:rPr lang="en-US" sz="2400" b="1" dirty="0" err="1">
                <a:solidFill>
                  <a:srgbClr val="CD742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Controle</a:t>
            </a:r>
            <a:r>
              <a:rPr lang="en-US" sz="2400" b="1" dirty="0">
                <a:solidFill>
                  <a:srgbClr val="CD742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, C</a:t>
            </a:r>
            <a:r>
              <a:rPr lang="en-US" sz="2400" b="1" dirty="0">
                <a:solidFill>
                  <a:srgbClr val="CD7422"/>
                </a:solidFill>
                <a:sym typeface="Wingdings" panose="05000000000000000000" pitchFamily="2" charset="2"/>
              </a:rPr>
              <a:t> _</a:t>
            </a:r>
            <a:r>
              <a:rPr lang="en-US" sz="2400" b="1" dirty="0">
                <a:solidFill>
                  <a:srgbClr val="CD7422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?V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2)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Detecção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erros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257175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257175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CV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CCV: 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Ø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‘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peixe’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pɾe.ʃɪ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 versus ‘doce’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dlo.sɪ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 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257175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CCV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CV: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C2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Ø (sem par mínimo)</a:t>
            </a:r>
            <a:endParaRPr lang="en-US" sz="28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‘trave’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tɾ</a:t>
            </a:r>
            <a:r>
              <a:rPr lang="pt-BR" sz="2800" dirty="0" err="1">
                <a:solidFill>
                  <a:schemeClr val="tx1"/>
                </a:solidFill>
                <a:latin typeface="+mj-lt"/>
              </a:rPr>
              <a:t>a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.vɪ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 x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pt-BR" sz="2800" dirty="0" err="1">
                <a:solidFill>
                  <a:schemeClr val="tx1"/>
                </a:solidFill>
                <a:latin typeface="+mj-lt"/>
              </a:rPr>
              <a:t>a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.vɪ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</a:p>
          <a:p>
            <a:pPr algn="ctr"/>
            <a:endParaRPr lang="pt-BR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257175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CCV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CV: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C2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Ø (com par mínimo)</a:t>
            </a:r>
            <a:endParaRPr lang="en-US" sz="28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‘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prato’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pɾ</a:t>
            </a:r>
            <a:r>
              <a:rPr lang="pt-BR" sz="2800" dirty="0" err="1">
                <a:solidFill>
                  <a:schemeClr val="tx1"/>
                </a:solidFill>
                <a:latin typeface="+mj-lt"/>
              </a:rPr>
              <a:t>a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.tʊ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 x ‘pato’ [ʹ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pt-BR" sz="2800" dirty="0" err="1">
                <a:solidFill>
                  <a:schemeClr val="tx1"/>
                </a:solidFill>
                <a:latin typeface="+mj-lt"/>
              </a:rPr>
              <a:t>a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.tʊ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  <a:endParaRPr lang="pt-BR" sz="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pt-BR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pt-BR" sz="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336947" algn="just">
              <a:buFont typeface="Arial" panose="020B0604020202020204" pitchFamily="34" charset="0"/>
              <a:buChar char="•"/>
            </a:pPr>
            <a:endParaRPr lang="pt-BR" sz="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5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C116B4-FADD-4896-9803-94A44217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28262-C8AE-44B6-A4CB-AC971A2F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B0E5A24-794D-4AA8-B6C7-005804529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730744"/>
              </p:ext>
            </p:extLst>
          </p:nvPr>
        </p:nvGraphicFramePr>
        <p:xfrm>
          <a:off x="93784" y="1219200"/>
          <a:ext cx="12098215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3361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2E7337-9883-4AA5-A603-EAFA33E98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102061"/>
              </p:ext>
            </p:extLst>
          </p:nvPr>
        </p:nvGraphicFramePr>
        <p:xfrm>
          <a:off x="60341" y="365125"/>
          <a:ext cx="12071318" cy="633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9EC8D03-383D-4378-BC3E-D6A861F662D9}"/>
              </a:ext>
            </a:extLst>
          </p:cNvPr>
          <p:cNvSpPr txBox="1"/>
          <p:nvPr/>
        </p:nvSpPr>
        <p:spPr>
          <a:xfrm>
            <a:off x="11353800" y="6308209"/>
            <a:ext cx="104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=0,1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8FD6B2-3656-4523-9462-AA6543F9682A}"/>
              </a:ext>
            </a:extLst>
          </p:cNvPr>
          <p:cNvSpPr txBox="1"/>
          <p:nvPr/>
        </p:nvSpPr>
        <p:spPr>
          <a:xfrm>
            <a:off x="2944821" y="5936734"/>
            <a:ext cx="18415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prato &gt; pato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5C9270-AE5A-4AEC-BD44-7A3E389C0710}"/>
              </a:ext>
            </a:extLst>
          </p:cNvPr>
          <p:cNvSpPr txBox="1"/>
          <p:nvPr/>
        </p:nvSpPr>
        <p:spPr>
          <a:xfrm>
            <a:off x="8466129" y="5945743"/>
            <a:ext cx="18415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trave &gt; </a:t>
            </a:r>
            <a:r>
              <a:rPr lang="pt-BR" dirty="0" err="1"/>
              <a:t>tave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140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4A8BA-2D63-4001-AC7B-1BAE7C28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2C345BC7-781A-43A5-AAF3-27D1AB217466}"/>
              </a:ext>
            </a:extLst>
          </p:cNvPr>
          <p:cNvSpPr txBox="1">
            <a:spLocks/>
          </p:cNvSpPr>
          <p:nvPr/>
        </p:nvSpPr>
        <p:spPr>
          <a:xfrm>
            <a:off x="224619" y="1621733"/>
            <a:ext cx="11742761" cy="43075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just"/>
            <a:r>
              <a:rPr lang="pt-BR" dirty="0"/>
              <a:t>Pares mínimos afetam a detecção CCV</a:t>
            </a:r>
            <a:r>
              <a:rPr lang="pt-BR" dirty="0">
                <a:cs typeface="Arial" panose="020B0604020202020204" pitchFamily="34" charset="0"/>
              </a:rPr>
              <a:t>→CV;</a:t>
            </a:r>
          </a:p>
          <a:p>
            <a:pPr marL="482600" indent="-342900" algn="just"/>
            <a:r>
              <a:rPr lang="pt-BR" dirty="0">
                <a:cs typeface="Arial" panose="020B0604020202020204" pitchFamily="34" charset="0"/>
              </a:rPr>
              <a:t>Grupo C0V não detecta reduções;</a:t>
            </a:r>
          </a:p>
          <a:p>
            <a:pPr marL="482600" indent="-342900" algn="just"/>
            <a:r>
              <a:rPr lang="pt-BR" dirty="0">
                <a:cs typeface="Arial" panose="020B0604020202020204" pitchFamily="34" charset="0"/>
              </a:rPr>
              <a:t>Direção CV→CCV é detectada mesmo por C0V.</a:t>
            </a:r>
          </a:p>
          <a:p>
            <a:pPr marL="482600" indent="-342900" algn="just"/>
            <a:endParaRPr lang="pt-BR" dirty="0">
              <a:cs typeface="Arial" panose="020B0604020202020204" pitchFamily="34" charset="0"/>
            </a:endParaRPr>
          </a:p>
          <a:p>
            <a:pPr marL="139700" indent="0" algn="just">
              <a:spcBef>
                <a:spcPts val="600"/>
              </a:spcBef>
            </a:pPr>
            <a:r>
              <a:rPr lang="pt-BR" b="1" dirty="0">
                <a:solidFill>
                  <a:srgbClr val="CD742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chemeClr val="accent5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CCV e CV </a:t>
            </a: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são percebidos como</a:t>
            </a:r>
            <a:r>
              <a:rPr lang="pt-BR" b="1" dirty="0">
                <a:solidFill>
                  <a:schemeClr val="accent5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diferentes </a:t>
            </a: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e CCV não é um candidato aceitável a CV; </a:t>
            </a:r>
          </a:p>
          <a:p>
            <a:pPr marL="139700" indent="0" algn="just">
              <a:spcBef>
                <a:spcPts val="600"/>
              </a:spcBef>
            </a:pP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 O contrário não se aplica: sem pares mínimos, CV é um candidato aceitável a CCV mesmo para Controle e C</a:t>
            </a:r>
            <a:r>
              <a:rPr lang="pt-BR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_</a:t>
            </a: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?V;</a:t>
            </a:r>
          </a:p>
          <a:p>
            <a:pPr marL="139700" indent="0" algn="just">
              <a:spcBef>
                <a:spcPts val="600"/>
              </a:spcBef>
            </a:pPr>
            <a:endParaRPr lang="pt-BR" sz="105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39700" indent="0" algn="just">
              <a:spcBef>
                <a:spcPts val="600"/>
              </a:spcBef>
            </a:pPr>
            <a:r>
              <a:rPr lang="pt-BR" b="1" dirty="0">
                <a:solidFill>
                  <a:srgbClr val="CD742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chemeClr val="accent5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Neutralização fonológica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6724960-E81A-4183-8E5B-E576D15FF410}"/>
              </a:ext>
            </a:extLst>
          </p:cNvPr>
          <p:cNvSpPr/>
          <p:nvPr/>
        </p:nvSpPr>
        <p:spPr>
          <a:xfrm>
            <a:off x="3723714" y="5929332"/>
            <a:ext cx="4410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 algn="r">
              <a:spcBef>
                <a:spcPts val="600"/>
              </a:spcBef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Hipergeneralização do input</a:t>
            </a:r>
            <a:endParaRPr lang="pt-BR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304BFF-5D88-441A-9736-9F74EEF2B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4" t="53703" r="54007" b="29670"/>
          <a:stretch/>
        </p:blipFill>
        <p:spPr>
          <a:xfrm rot="15116596">
            <a:off x="4985787" y="5296646"/>
            <a:ext cx="653151" cy="7249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2566E7F-9AC3-466C-B379-066979BB280B}"/>
              </a:ext>
            </a:extLst>
          </p:cNvPr>
          <p:cNvSpPr txBox="1"/>
          <p:nvPr/>
        </p:nvSpPr>
        <p:spPr>
          <a:xfrm>
            <a:off x="7455795" y="46407"/>
            <a:ext cx="2640119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B98225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pt-BR" sz="1800" dirty="0" err="1">
                <a:latin typeface="Corbel" panose="020B0503020204020204" pitchFamily="34" charset="0"/>
              </a:rPr>
              <a:t>b</a:t>
            </a:r>
            <a:r>
              <a:rPr lang="pt-BR" sz="20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ɾ</a:t>
            </a:r>
            <a:r>
              <a:rPr lang="pt-BR" sz="1800" dirty="0" err="1">
                <a:latin typeface="Corbel" panose="020B0503020204020204" pitchFamily="34" charset="0"/>
              </a:rPr>
              <a:t>anco</a:t>
            </a:r>
            <a:r>
              <a:rPr lang="pt-BR" sz="1800" dirty="0">
                <a:latin typeface="Corbel" panose="020B0503020204020204" pitchFamily="34" charset="0"/>
              </a:rPr>
              <a:t> &gt; banco </a:t>
            </a:r>
          </a:p>
          <a:p>
            <a:pPr>
              <a:spcBef>
                <a:spcPts val="600"/>
              </a:spcBef>
            </a:pPr>
            <a:r>
              <a:rPr lang="pt-BR" sz="1800" dirty="0" err="1">
                <a:latin typeface="Corbel" panose="020B0503020204020204" pitchFamily="34" charset="0"/>
              </a:rPr>
              <a:t>p</a:t>
            </a:r>
            <a:r>
              <a:rPr lang="pt-BR" sz="20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ɾ</a:t>
            </a:r>
            <a:r>
              <a:rPr lang="pt-BR" sz="1800" dirty="0" err="1">
                <a:latin typeface="Corbel" panose="020B0503020204020204" pitchFamily="34" charset="0"/>
              </a:rPr>
              <a:t>aia</a:t>
            </a:r>
            <a:r>
              <a:rPr lang="pt-BR" sz="1800" dirty="0">
                <a:latin typeface="Corbel" panose="020B0503020204020204" pitchFamily="34" charset="0"/>
              </a:rPr>
              <a:t> &gt; paia</a:t>
            </a:r>
            <a:endParaRPr lang="pt-BR" sz="1200" dirty="0"/>
          </a:p>
        </p:txBody>
      </p:sp>
      <p:pic>
        <p:nvPicPr>
          <p:cNvPr id="8" name="Picture 2" descr="Resultado de imagem para rostinho dúvida">
            <a:extLst>
              <a:ext uri="{FF2B5EF4-FFF2-40B4-BE49-F238E27FC236}">
                <a16:creationId xmlns:a16="http://schemas.microsoft.com/office/drawing/2014/main" id="{B83CBBB9-9090-44F3-8501-A6B9E8209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5" t="20955" r="40082" b="23313"/>
          <a:stretch/>
        </p:blipFill>
        <p:spPr bwMode="auto">
          <a:xfrm>
            <a:off x="9276920" y="70236"/>
            <a:ext cx="326712" cy="3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rostinho ok">
            <a:extLst>
              <a:ext uri="{FF2B5EF4-FFF2-40B4-BE49-F238E27FC236}">
                <a16:creationId xmlns:a16="http://schemas.microsoft.com/office/drawing/2014/main" id="{001C00D8-4FCF-4DA1-A2A9-AB6C50C22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5" t="14391" r="45136" b="12259"/>
          <a:stretch/>
        </p:blipFill>
        <p:spPr bwMode="auto">
          <a:xfrm>
            <a:off x="9276920" y="478263"/>
            <a:ext cx="266705" cy="3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by boy thinking ⬇ Stock Photo, Image by © imagedb_seller #33114371">
            <a:extLst>
              <a:ext uri="{FF2B5EF4-FFF2-40B4-BE49-F238E27FC236}">
                <a16:creationId xmlns:a16="http://schemas.microsoft.com/office/drawing/2014/main" id="{674341E8-99A7-4062-A137-EA25F08F5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7" r="21661" b="37894"/>
          <a:stretch/>
        </p:blipFill>
        <p:spPr bwMode="auto">
          <a:xfrm>
            <a:off x="10750062" y="33289"/>
            <a:ext cx="1359270" cy="1114761"/>
          </a:xfrm>
          <a:prstGeom prst="rect">
            <a:avLst/>
          </a:prstGeom>
          <a:noFill/>
          <a:ln w="19050">
            <a:solidFill>
              <a:srgbClr val="B9822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angulado 22">
            <a:extLst>
              <a:ext uri="{FF2B5EF4-FFF2-40B4-BE49-F238E27FC236}">
                <a16:creationId xmlns:a16="http://schemas.microsoft.com/office/drawing/2014/main" id="{76088D13-C9A3-40E5-8BB9-54C20335D335}"/>
              </a:ext>
            </a:extLst>
          </p:cNvPr>
          <p:cNvCxnSpPr/>
          <p:nvPr/>
        </p:nvCxnSpPr>
        <p:spPr>
          <a:xfrm rot="10800000">
            <a:off x="10032452" y="158257"/>
            <a:ext cx="1334040" cy="241072"/>
          </a:xfrm>
          <a:prstGeom prst="bentConnector3">
            <a:avLst>
              <a:gd name="adj1" fmla="val 50000"/>
            </a:avLst>
          </a:prstGeom>
          <a:ln w="28575">
            <a:solidFill>
              <a:srgbClr val="B98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04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21E23-0484-4319-8019-3FBC9546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Mas por quê?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E2CF457F-C28D-417E-9E46-6501ECB16193}"/>
              </a:ext>
            </a:extLst>
          </p:cNvPr>
          <p:cNvSpPr txBox="1">
            <a:spLocks/>
          </p:cNvSpPr>
          <p:nvPr/>
        </p:nvSpPr>
        <p:spPr>
          <a:xfrm>
            <a:off x="527539" y="1804851"/>
            <a:ext cx="11218984" cy="32482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just">
              <a:spcAft>
                <a:spcPts val="600"/>
              </a:spcAft>
            </a:pPr>
            <a:r>
              <a:rPr lang="pt-BR" dirty="0"/>
              <a:t>Boa parte dos </a:t>
            </a:r>
            <a:r>
              <a:rPr lang="pt-BR" dirty="0" err="1"/>
              <a:t>CCVs</a:t>
            </a:r>
            <a:r>
              <a:rPr lang="pt-BR" dirty="0"/>
              <a:t> iniciais são reduzíveis a CV;</a:t>
            </a:r>
          </a:p>
          <a:p>
            <a:pPr marL="482600" indent="-342900" algn="just">
              <a:spcAft>
                <a:spcPts val="600"/>
              </a:spcAft>
            </a:pPr>
            <a:r>
              <a:rPr lang="pt-BR" dirty="0" err="1"/>
              <a:t>Hipergeneralização</a:t>
            </a:r>
            <a:r>
              <a:rPr lang="pt-BR" dirty="0"/>
              <a:t>:          restrição contextual átona</a:t>
            </a:r>
          </a:p>
          <a:p>
            <a:pPr marL="482600" indent="-342900" algn="just"/>
            <a:r>
              <a:rPr lang="pt-BR" dirty="0"/>
              <a:t>Como saber se esses contextos de redução CCV→CV são suficientes pra desencadear generalização? </a:t>
            </a:r>
          </a:p>
          <a:p>
            <a:pPr marL="482600" indent="-342900" algn="just"/>
            <a:endParaRPr lang="pt-BR" dirty="0"/>
          </a:p>
          <a:p>
            <a:pPr marL="139700" indent="0" algn="just"/>
            <a:r>
              <a:rPr lang="pt-BR" dirty="0">
                <a:solidFill>
                  <a:srgbClr val="CD7422"/>
                </a:solidFill>
                <a:sym typeface="Wingdings" panose="05000000000000000000" pitchFamily="2" charset="2"/>
              </a:rPr>
              <a:t>	Princípio da Tolerância (Yang, 2018)</a:t>
            </a:r>
          </a:p>
        </p:txBody>
      </p:sp>
      <p:pic>
        <p:nvPicPr>
          <p:cNvPr id="5" name="Picture 2" descr="Marca X Vermelha Símbolo Gráfico Do Sinal Transversal Cursos Cruzados Da  Escova Ilustração do Vetor - Ilustração de erro, logotipo: 154904065">
            <a:extLst>
              <a:ext uri="{FF2B5EF4-FFF2-40B4-BE49-F238E27FC236}">
                <a16:creationId xmlns:a16="http://schemas.microsoft.com/office/drawing/2014/main" id="{68C9C4FF-9792-44F9-BACF-2EABD2B6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70" y="2418523"/>
            <a:ext cx="556569" cy="5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7135553-C63B-4E1F-9E19-2013A7453F88}"/>
              </a:ext>
            </a:extLst>
          </p:cNvPr>
          <p:cNvSpPr/>
          <p:nvPr/>
        </p:nvSpPr>
        <p:spPr>
          <a:xfrm>
            <a:off x="1777152" y="5167312"/>
            <a:ext cx="9066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é uma regra aplicável a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itens, dos quais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são exceções. </a:t>
            </a:r>
          </a:p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é produtiva se e somente se 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≤ </a:t>
            </a:r>
            <a:r>
              <a:rPr lang="pt-BR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θ</a:t>
            </a:r>
            <a:r>
              <a:rPr lang="pt-BR" sz="3600" b="1" baseline="-25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= N/</a:t>
            </a:r>
            <a:r>
              <a:rPr lang="pt-BR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ln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(N)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7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45F86-D66A-4F47-87B2-9E848601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Mas por quê?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4520940E-2D94-4A98-B5A3-69707BA193A5}"/>
              </a:ext>
            </a:extLst>
          </p:cNvPr>
          <p:cNvSpPr txBox="1">
            <a:spLocks/>
          </p:cNvSpPr>
          <p:nvPr/>
        </p:nvSpPr>
        <p:spPr>
          <a:xfrm>
            <a:off x="184341" y="1607693"/>
            <a:ext cx="11257381" cy="32482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just">
              <a:spcAft>
                <a:spcPts val="600"/>
              </a:spcAft>
            </a:pPr>
            <a:r>
              <a:rPr lang="pt-BR" sz="2200" dirty="0" err="1"/>
              <a:t>Hipergeneralização</a:t>
            </a:r>
            <a:r>
              <a:rPr lang="pt-BR" sz="2200" dirty="0"/>
              <a:t>:          restrição contextual átona</a:t>
            </a:r>
          </a:p>
          <a:p>
            <a:pPr marL="482600" indent="-342900" algn="just"/>
            <a:r>
              <a:rPr lang="pt-BR" sz="2200" dirty="0"/>
              <a:t>Como saber se esses contextos de redução CCV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pt-BR" sz="2200" dirty="0"/>
              <a:t>CV são suficientes pra desencadear generalização? </a:t>
            </a:r>
          </a:p>
          <a:p>
            <a:pPr marL="482600" indent="-342900" algn="just"/>
            <a:endParaRPr lang="pt-BR" sz="2200" dirty="0"/>
          </a:p>
          <a:p>
            <a:pPr marL="139700" indent="0" algn="just"/>
            <a:r>
              <a:rPr lang="pt-BR" sz="2200" dirty="0">
                <a:solidFill>
                  <a:srgbClr val="CD742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</a:p>
        </p:txBody>
      </p:sp>
      <p:pic>
        <p:nvPicPr>
          <p:cNvPr id="5" name="Picture 2" descr="Marca X Vermelha Símbolo Gráfico Do Sinal Transversal Cursos Cruzados Da  Escova Ilustração do Vetor - Ilustração de erro, logotipo: 154904065">
            <a:extLst>
              <a:ext uri="{FF2B5EF4-FFF2-40B4-BE49-F238E27FC236}">
                <a16:creationId xmlns:a16="http://schemas.microsoft.com/office/drawing/2014/main" id="{816731B5-D8F2-46B1-9967-191E89F5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668" y="1607693"/>
            <a:ext cx="556569" cy="5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61B3B09-B92A-449F-9B72-BE68732980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11452"/>
              </p:ext>
            </p:extLst>
          </p:nvPr>
        </p:nvGraphicFramePr>
        <p:xfrm>
          <a:off x="184342" y="3091216"/>
          <a:ext cx="11823315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68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90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7303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TYPES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Tônica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Átona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N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CCV Reduzível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θ</a:t>
                      </a:r>
                      <a:r>
                        <a:rPr lang="pt-BR" sz="2400" b="1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Redução é tolerável?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7,3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23,2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991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33,4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29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7E2EED-CFA9-45F5-B6E2-BC526B79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01" y="145480"/>
            <a:ext cx="10515600" cy="1325563"/>
          </a:xfrm>
        </p:spPr>
        <p:txBody>
          <a:bodyPr/>
          <a:lstStyle/>
          <a:p>
            <a:r>
              <a:rPr lang="pt-BR" dirty="0"/>
              <a:t>Percurso percorrido por CCV em PB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5DE6A18C-FDAD-4B13-9AB0-BF55A22481C6}"/>
              </a:ext>
            </a:extLst>
          </p:cNvPr>
          <p:cNvSpPr txBox="1">
            <a:spLocks/>
          </p:cNvSpPr>
          <p:nvPr/>
        </p:nvSpPr>
        <p:spPr>
          <a:xfrm>
            <a:off x="-124343" y="1235514"/>
            <a:ext cx="9889666" cy="133272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0" indent="-539750"/>
            <a:endParaRPr lang="pt-BR" dirty="0">
              <a:solidFill>
                <a:srgbClr val="CD742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84250" indent="-539750"/>
            <a:r>
              <a:rPr lang="pt-BR" dirty="0"/>
              <a:t>Momento 0: Forma superficial = Forma subjacente </a:t>
            </a:r>
          </a:p>
          <a:p>
            <a:pPr marL="1079500" indent="-539750"/>
            <a:r>
              <a:rPr lang="pt-BR" dirty="0"/>
              <a:t>	CCV ≠ CV na Fonologia</a:t>
            </a:r>
          </a:p>
          <a:p>
            <a:pPr marL="1079500" indent="-539750"/>
            <a:endParaRPr lang="pt-BR" dirty="0"/>
          </a:p>
          <a:p>
            <a:pPr marL="1079500" indent="-539750"/>
            <a:r>
              <a:rPr lang="pt-BR" dirty="0"/>
              <a:t>Momento 1: Generalização da variação</a:t>
            </a:r>
          </a:p>
          <a:p>
            <a:pPr marL="1079500" indent="-539750"/>
            <a:r>
              <a:rPr lang="pt-BR" dirty="0"/>
              <a:t>	CCV = CV na Fonologia </a:t>
            </a:r>
          </a:p>
          <a:p>
            <a:pPr marL="1079500" indent="-539750"/>
            <a:endParaRPr lang="pt-BR" dirty="0"/>
          </a:p>
          <a:p>
            <a:pPr marL="1079500" indent="-539750"/>
            <a:r>
              <a:rPr lang="pt-BR" dirty="0"/>
              <a:t>Momento 2: Reconhecimento do contraste </a:t>
            </a:r>
          </a:p>
          <a:p>
            <a:pPr marL="1079500" indent="-539750"/>
            <a:r>
              <a:rPr lang="pt-BR" dirty="0"/>
              <a:t>	CCV ≠ CV na Fonologia </a:t>
            </a:r>
          </a:p>
          <a:p>
            <a:pPr marL="482600" indent="-342900" algn="just"/>
            <a:endParaRPr lang="pt-BR" dirty="0">
              <a:solidFill>
                <a:srgbClr val="CD742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B91C7C-6D5B-4971-BD98-DB7DD5F506EF}"/>
              </a:ext>
            </a:extLst>
          </p:cNvPr>
          <p:cNvSpPr txBox="1"/>
          <p:nvPr/>
        </p:nvSpPr>
        <p:spPr>
          <a:xfrm>
            <a:off x="8293240" y="2964364"/>
            <a:ext cx="235131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Hipótese da Transparência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24AAA5-09B7-4381-A2F1-873A2C84F6F3}"/>
              </a:ext>
            </a:extLst>
          </p:cNvPr>
          <p:cNvSpPr txBox="1"/>
          <p:nvPr/>
        </p:nvSpPr>
        <p:spPr>
          <a:xfrm>
            <a:off x="7972280" y="3911125"/>
            <a:ext cx="267227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Hipergeneralização incremental: depende do tamanho do vocabulário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AFCF16-3458-4206-9D99-9F0D621D5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5" t="40502" r="5902" b="42871"/>
          <a:stretch/>
        </p:blipFill>
        <p:spPr>
          <a:xfrm rot="12346846">
            <a:off x="7544368" y="2789090"/>
            <a:ext cx="1064387" cy="7249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0CE9EEA-E376-4C4B-8AB5-139D8AEC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5" t="40502" r="5902" b="42871"/>
          <a:stretch/>
        </p:blipFill>
        <p:spPr>
          <a:xfrm rot="12346846">
            <a:off x="7124180" y="3977850"/>
            <a:ext cx="1064387" cy="7249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399D102-4054-4B92-BB73-2C265E5A59D7}"/>
              </a:ext>
            </a:extLst>
          </p:cNvPr>
          <p:cNvSpPr txBox="1"/>
          <p:nvPr/>
        </p:nvSpPr>
        <p:spPr>
          <a:xfrm>
            <a:off x="6307685" y="5493840"/>
            <a:ext cx="4336869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Adensamento do Léxico (+contextos CCV irreduzíveis), </a:t>
            </a:r>
            <a:r>
              <a:rPr lang="pt-BR" sz="16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islands</a:t>
            </a:r>
            <a:r>
              <a:rPr lang="pt-BR" sz="16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t-BR" sz="16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pt-BR" sz="16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t-BR" sz="16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reliability</a:t>
            </a:r>
            <a:r>
              <a:rPr lang="pt-BR" sz="16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pt-BR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pt-BR" sz="11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Jusczyk</a:t>
            </a:r>
            <a:r>
              <a:rPr lang="pt-BR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pt-BR" sz="11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Luce</a:t>
            </a:r>
            <a:r>
              <a:rPr lang="pt-BR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&amp; </a:t>
            </a:r>
            <a:r>
              <a:rPr lang="pt-BR" sz="11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Luce</a:t>
            </a:r>
            <a:r>
              <a:rPr lang="pt-BR" sz="1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1994)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6221F7-38A3-43EB-8D95-2AD12E1FA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5" t="40502" r="5902" b="42871"/>
          <a:stretch/>
        </p:blipFill>
        <p:spPr>
          <a:xfrm rot="12346846">
            <a:off x="5470691" y="5516100"/>
            <a:ext cx="1064387" cy="724922"/>
          </a:xfrm>
          <a:prstGeom prst="rect">
            <a:avLst/>
          </a:prstGeom>
        </p:spPr>
      </p:pic>
      <p:pic>
        <p:nvPicPr>
          <p:cNvPr id="11" name="Picture 4" descr="Funny Baby Faces">
            <a:extLst>
              <a:ext uri="{FF2B5EF4-FFF2-40B4-BE49-F238E27FC236}">
                <a16:creationId xmlns:a16="http://schemas.microsoft.com/office/drawing/2014/main" id="{985C6313-FF0A-4E0C-81B4-7F4373D42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5972" r="-620" b="6782"/>
          <a:stretch/>
        </p:blipFill>
        <p:spPr bwMode="auto">
          <a:xfrm>
            <a:off x="10343026" y="0"/>
            <a:ext cx="1827719" cy="2097294"/>
          </a:xfrm>
          <a:prstGeom prst="rect">
            <a:avLst/>
          </a:prstGeom>
          <a:noFill/>
          <a:ln w="19050">
            <a:solidFill>
              <a:srgbClr val="CDBE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8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1491D-8D24-4B51-8CF9-89B6FDDF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 finais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55C8D38-4FFA-4F23-9BA3-0D7A3AC85901}"/>
              </a:ext>
            </a:extLst>
          </p:cNvPr>
          <p:cNvSpPr txBox="1">
            <a:spLocks/>
          </p:cNvSpPr>
          <p:nvPr/>
        </p:nvSpPr>
        <p:spPr>
          <a:xfrm>
            <a:off x="209175" y="1690688"/>
            <a:ext cx="11773649" cy="425291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just">
              <a:lnSpc>
                <a:spcPct val="100000"/>
              </a:lnSpc>
            </a:pPr>
            <a:r>
              <a:rPr lang="pt-BR" dirty="0"/>
              <a:t>Aquisição do molde CCV em PB: CV é tomado como variante de CCV, um “alofone Ø”;</a:t>
            </a:r>
          </a:p>
          <a:p>
            <a:pPr marL="482600" indent="-342900" algn="just">
              <a:lnSpc>
                <a:spcPct val="100000"/>
              </a:lnSpc>
            </a:pPr>
            <a:r>
              <a:rPr lang="pt-BR" dirty="0"/>
              <a:t>Neutralização estrutural CCV~CV baseia-se em uma </a:t>
            </a:r>
            <a:r>
              <a:rPr lang="pt-BR" dirty="0" err="1"/>
              <a:t>hipergeneralização</a:t>
            </a:r>
            <a:r>
              <a:rPr lang="pt-BR" dirty="0"/>
              <a:t> incorreta do input;</a:t>
            </a:r>
          </a:p>
          <a:p>
            <a:pPr marL="482600" indent="-342900" algn="just">
              <a:lnSpc>
                <a:spcPct val="100000"/>
              </a:lnSpc>
            </a:pPr>
            <a:r>
              <a:rPr lang="pt-BR" dirty="0"/>
              <a:t>Essa </a:t>
            </a:r>
            <a:r>
              <a:rPr lang="pt-BR" dirty="0" err="1"/>
              <a:t>hipergeneralização</a:t>
            </a:r>
            <a:r>
              <a:rPr lang="pt-BR" dirty="0"/>
              <a:t> é incremental, dependendo do  vocabulário receptivo inicial da criança;</a:t>
            </a:r>
          </a:p>
          <a:p>
            <a:pPr marL="482600" indent="-342900" algn="just">
              <a:lnSpc>
                <a:spcPct val="100000"/>
              </a:lnSpc>
            </a:pPr>
            <a:r>
              <a:rPr lang="pt-BR" dirty="0"/>
              <a:t>Generalização é superada com o adensamento do Léxico, com mais contextos CCV invariáveis.</a:t>
            </a:r>
          </a:p>
          <a:p>
            <a:pPr marL="139700" indent="0" algn="just">
              <a:lnSpc>
                <a:spcPct val="100000"/>
              </a:lnSpc>
            </a:pPr>
            <a:r>
              <a:rPr lang="pt-BR" sz="2400" i="1" dirty="0">
                <a:solidFill>
                  <a:schemeClr val="accent5"/>
                </a:solidFill>
              </a:rPr>
              <a:t>Spoiler </a:t>
            </a:r>
            <a:r>
              <a:rPr lang="pt-BR" sz="2400" i="1" dirty="0" err="1">
                <a:solidFill>
                  <a:schemeClr val="accent5"/>
                </a:solidFill>
              </a:rPr>
              <a:t>alert</a:t>
            </a:r>
            <a:r>
              <a:rPr lang="pt-BR" sz="2400" i="1" dirty="0">
                <a:solidFill>
                  <a:schemeClr val="accent5"/>
                </a:solidFill>
              </a:rPr>
              <a:t>: </a:t>
            </a:r>
            <a:r>
              <a:rPr lang="pt-BR" sz="2400" dirty="0">
                <a:solidFill>
                  <a:schemeClr val="accent5"/>
                </a:solidFill>
              </a:rPr>
              <a:t>aquisição do filtro segmental também passa por neutralização incorreta de C/l/V~C/</a:t>
            </a:r>
            <a:r>
              <a:rPr lang="pt-BR" sz="2400" dirty="0">
                <a:solidFill>
                  <a:schemeClr val="accent5"/>
                </a:solidFill>
                <a:cs typeface="Arial" panose="020B0604020202020204" pitchFamily="34" charset="0"/>
              </a:rPr>
              <a:t>ɾ</a:t>
            </a:r>
            <a:r>
              <a:rPr lang="pt-BR" sz="2400" dirty="0">
                <a:solidFill>
                  <a:schemeClr val="accent5"/>
                </a:solidFill>
              </a:rPr>
              <a:t>/V!</a:t>
            </a:r>
          </a:p>
          <a:p>
            <a:pPr marL="482600" indent="-342900" algn="just">
              <a:lnSpc>
                <a:spcPct val="100000"/>
              </a:lnSpc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E84BE3-1BEB-42ED-9B9D-C424A476B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79" y="0"/>
            <a:ext cx="2065921" cy="1547446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251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B42367F2-1086-DCB0-9A8F-20E438E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19" name="Espaço Reservado para Conteúdo 18">
            <a:extLst>
              <a:ext uri="{FF2B5EF4-FFF2-40B4-BE49-F238E27FC236}">
                <a16:creationId xmlns:a16="http://schemas.microsoft.com/office/drawing/2014/main" id="{47177BD3-C094-33E8-F45C-69A5E989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17" y="1690688"/>
            <a:ext cx="10515600" cy="4351338"/>
          </a:xfrm>
        </p:spPr>
        <p:txBody>
          <a:bodyPr/>
          <a:lstStyle/>
          <a:p>
            <a:r>
              <a:rPr lang="pt-BR" sz="2800" dirty="0">
                <a:latin typeface="Calibri" panose="020F0502020204030204" pitchFamily="34" charset="0"/>
              </a:rPr>
              <a:t>Sílabas de ataque ramificado CCV:</a:t>
            </a:r>
          </a:p>
          <a:p>
            <a:r>
              <a:rPr lang="pt-BR" dirty="0">
                <a:latin typeface="Calibri" panose="020F0502020204030204" pitchFamily="34" charset="0"/>
              </a:rPr>
              <a:t>Últimas sílabas adquiridas em PB (5-6 anos);</a:t>
            </a:r>
          </a:p>
          <a:p>
            <a:r>
              <a:rPr lang="pt-BR" sz="2800" dirty="0">
                <a:latin typeface="Calibri" panose="020F0502020204030204" pitchFamily="34" charset="0"/>
              </a:rPr>
              <a:t>Começam a ser adquiridas antes dos 2 anos;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</a:rPr>
              <a:t>/l, </a:t>
            </a: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ɾ/ adquiridos por volta dos 3-4 anos;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cs typeface="Arial" panose="020B0604020202020204" pitchFamily="34" charset="0"/>
              </a:rPr>
              <a:t>Trocas segmentais C[l]V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↔C[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ɾ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]V são frequentes a partir de 4 anos;</a:t>
            </a:r>
            <a:endParaRPr lang="pt-BR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Complexidade fonética e fonológica (estrutural e segmental).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dirty="0">
                <a:latin typeface="Calibri" panose="020F0502020204030204" pitchFamily="34" charset="0"/>
                <a:cs typeface="Arial" panose="020B0604020202020204" pitchFamily="34" charset="0"/>
              </a:rPr>
              <a:t>Mas...</a:t>
            </a:r>
            <a:endParaRPr lang="pt-BR" sz="2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id="{53AE8B0B-818F-40F2-BDB3-BED2FC22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r="27196"/>
          <a:stretch/>
        </p:blipFill>
        <p:spPr>
          <a:xfrm>
            <a:off x="11094464" y="259678"/>
            <a:ext cx="884968" cy="1549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  <a:prstDash val="sysDash"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219467-E92D-4967-91C8-22C2109390DE}"/>
              </a:ext>
            </a:extLst>
          </p:cNvPr>
          <p:cNvSpPr txBox="1"/>
          <p:nvPr/>
        </p:nvSpPr>
        <p:spPr>
          <a:xfrm>
            <a:off x="11094465" y="1675489"/>
            <a:ext cx="88496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ɾ  a  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   ɾ  e </a:t>
            </a:r>
          </a:p>
          <a:p>
            <a:pPr algn="ctr"/>
            <a:r>
              <a:rPr lang="pt-BR" dirty="0"/>
              <a:t>b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  u 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k  l  a</a:t>
            </a:r>
            <a:endParaRPr lang="pt-BR" dirty="0"/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045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4;p68">
            <a:extLst>
              <a:ext uri="{FF2B5EF4-FFF2-40B4-BE49-F238E27FC236}">
                <a16:creationId xmlns:a16="http://schemas.microsoft.com/office/drawing/2014/main" id="{8E3A01E2-CA19-4F96-9569-38B84E0A63F5}"/>
              </a:ext>
            </a:extLst>
          </p:cNvPr>
          <p:cNvSpPr txBox="1">
            <a:spLocks/>
          </p:cNvSpPr>
          <p:nvPr/>
        </p:nvSpPr>
        <p:spPr>
          <a:xfrm>
            <a:off x="8651631" y="5777324"/>
            <a:ext cx="3332514" cy="46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None/>
              <a:defRPr sz="18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pPr marL="0" indent="0" algn="l"/>
            <a:r>
              <a:rPr lang="pt-BR" sz="2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andressa.toni@alumni.usp.br</a:t>
            </a:r>
          </a:p>
          <a:p>
            <a:pPr marL="0" indent="0" algn="l"/>
            <a:endParaRPr lang="pt-BR" sz="18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pt-BR" sz="18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pt-BR" sz="18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0" descr="https://m.media-amazon.com/images/I/61NjQG4-6TL._SL1500_.jpg">
            <a:extLst>
              <a:ext uri="{FF2B5EF4-FFF2-40B4-BE49-F238E27FC236}">
                <a16:creationId xmlns:a16="http://schemas.microsoft.com/office/drawing/2014/main" id="{A966F527-D54F-4B3B-9E22-3F994219D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 bwMode="auto">
          <a:xfrm>
            <a:off x="2074984" y="106354"/>
            <a:ext cx="6224821" cy="59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96;p67">
            <a:extLst>
              <a:ext uri="{FF2B5EF4-FFF2-40B4-BE49-F238E27FC236}">
                <a16:creationId xmlns:a16="http://schemas.microsoft.com/office/drawing/2014/main" id="{CF399D77-2232-4EA9-BD2D-F010FE7F1B57}"/>
              </a:ext>
            </a:extLst>
          </p:cNvPr>
          <p:cNvSpPr txBox="1">
            <a:spLocks/>
          </p:cNvSpPr>
          <p:nvPr/>
        </p:nvSpPr>
        <p:spPr>
          <a:xfrm>
            <a:off x="7397890" y="4795744"/>
            <a:ext cx="4594083" cy="99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pt-BR" dirty="0">
                <a:solidFill>
                  <a:schemeClr val="accent5"/>
                </a:solidFill>
              </a:rPr>
              <a:t>Muito</a:t>
            </a:r>
            <a:r>
              <a:rPr lang="pt-BR" sz="4000" dirty="0">
                <a:solidFill>
                  <a:schemeClr val="accent5"/>
                </a:solidFill>
              </a:rPr>
              <a:t> </a:t>
            </a:r>
            <a:r>
              <a:rPr lang="pt-BR" dirty="0">
                <a:solidFill>
                  <a:schemeClr val="accent5"/>
                </a:solidFill>
              </a:rPr>
              <a:t>Obrigada</a:t>
            </a:r>
            <a:r>
              <a:rPr lang="pt-BR" sz="4000" dirty="0">
                <a:solidFill>
                  <a:schemeClr val="accent5"/>
                </a:solidFill>
              </a:rPr>
              <a:t>!</a:t>
            </a:r>
          </a:p>
        </p:txBody>
      </p:sp>
      <p:pic>
        <p:nvPicPr>
          <p:cNvPr id="7" name="Picture 12" descr="Prazo de submissão para Bolsa de Produtividade da CNPq termina dia 8 -  Notícias UFJF">
            <a:extLst>
              <a:ext uri="{FF2B5EF4-FFF2-40B4-BE49-F238E27FC236}">
                <a16:creationId xmlns:a16="http://schemas.microsoft.com/office/drawing/2014/main" id="{A0C92D1D-F411-4195-BFEA-9483798B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058" y="0"/>
            <a:ext cx="995747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O Que é a Capes? | Revista Quero">
            <a:extLst>
              <a:ext uri="{FF2B5EF4-FFF2-40B4-BE49-F238E27FC236}">
                <a16:creationId xmlns:a16="http://schemas.microsoft.com/office/drawing/2014/main" id="{F4BDB6C1-4629-47BA-B267-E545C6C4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483" y="849901"/>
            <a:ext cx="692322" cy="4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68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B0632-1A49-4B59-1E20-B9C6A9E0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1F56E1-674B-BE29-E768-72541E4C5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 fontAlgn="auto"/>
            <a:r>
              <a:rPr lang="pt-BR" sz="2800" dirty="0"/>
              <a:t>AGOSTINHO, A. L; SOARES, E; MENDES, M. C. </a:t>
            </a:r>
            <a:r>
              <a:rPr lang="pt-BR" sz="2800" b="1" dirty="0" err="1"/>
              <a:t>Merging</a:t>
            </a:r>
            <a:r>
              <a:rPr lang="pt-BR" sz="2800" b="1" dirty="0"/>
              <a:t> </a:t>
            </a:r>
            <a:r>
              <a:rPr lang="pt-BR" sz="2800" b="1" dirty="0" err="1"/>
              <a:t>of</a:t>
            </a:r>
            <a:r>
              <a:rPr lang="pt-BR" sz="2800" b="1" dirty="0"/>
              <a:t> quase-</a:t>
            </a:r>
            <a:r>
              <a:rPr lang="pt-BR" sz="2800" b="1" dirty="0" err="1"/>
              <a:t>phonemes</a:t>
            </a:r>
            <a:r>
              <a:rPr lang="pt-BR" sz="2800" b="1" dirty="0"/>
              <a:t> in </a:t>
            </a:r>
            <a:r>
              <a:rPr lang="pt-BR" sz="2800" b="1" dirty="0" err="1"/>
              <a:t>contact</a:t>
            </a:r>
            <a:r>
              <a:rPr lang="pt-BR" sz="2800" b="1" dirty="0"/>
              <a:t> </a:t>
            </a:r>
            <a:r>
              <a:rPr lang="pt-BR" sz="2800" b="1" dirty="0" err="1"/>
              <a:t>situations</a:t>
            </a:r>
            <a:r>
              <a:rPr lang="pt-BR" sz="2800" b="1" dirty="0"/>
              <a:t>: </a:t>
            </a:r>
            <a:r>
              <a:rPr lang="pt-BR" sz="2800" b="1" dirty="0" err="1"/>
              <a:t>Evidence</a:t>
            </a:r>
            <a:r>
              <a:rPr lang="pt-BR" sz="2800" b="1" dirty="0"/>
              <a:t> </a:t>
            </a:r>
            <a:r>
              <a:rPr lang="pt-BR" sz="2800" b="1" dirty="0" err="1"/>
              <a:t>from</a:t>
            </a:r>
            <a:r>
              <a:rPr lang="pt-BR" sz="2800" b="1" dirty="0"/>
              <a:t> </a:t>
            </a:r>
            <a:r>
              <a:rPr lang="pt-BR" sz="2800" b="1" dirty="0" err="1"/>
              <a:t>rhotics</a:t>
            </a:r>
            <a:r>
              <a:rPr lang="pt-BR" sz="2800" b="1" dirty="0"/>
              <a:t> in </a:t>
            </a:r>
            <a:r>
              <a:rPr lang="pt-BR" sz="2800" b="1" dirty="0" err="1"/>
              <a:t>Principense</a:t>
            </a:r>
            <a:r>
              <a:rPr lang="pt-BR" sz="2800" b="1" dirty="0"/>
              <a:t> </a:t>
            </a:r>
            <a:r>
              <a:rPr lang="pt-BR" sz="2800" b="1" dirty="0" err="1"/>
              <a:t>Portuguese</a:t>
            </a:r>
            <a:r>
              <a:rPr lang="pt-BR" sz="2800" dirty="0"/>
              <a:t>. Trabalho apresentado no Annual Meeting </a:t>
            </a:r>
            <a:r>
              <a:rPr lang="pt-BR" sz="2800" dirty="0" err="1"/>
              <a:t>on</a:t>
            </a:r>
            <a:r>
              <a:rPr lang="pt-BR" sz="2800" dirty="0"/>
              <a:t> </a:t>
            </a:r>
            <a:r>
              <a:rPr lang="pt-BR" sz="2800" dirty="0" err="1"/>
              <a:t>Phonology</a:t>
            </a:r>
            <a:r>
              <a:rPr lang="pt-BR" sz="2800" dirty="0"/>
              <a:t> 2020, 18-20 de setembro, 2020. Santa Cruz: </a:t>
            </a:r>
            <a:r>
              <a:rPr lang="pt-BR" sz="2800" dirty="0" err="1"/>
              <a:t>University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California, Santa Cruz. </a:t>
            </a:r>
          </a:p>
          <a:p>
            <a:pPr algn="just"/>
            <a:r>
              <a:rPr lang="en-US" sz="2800" dirty="0"/>
              <a:t>DEMUTH, K.; MCCULLOUGH, E. The longitudinal development of </a:t>
            </a:r>
            <a:r>
              <a:rPr lang="en-US" sz="2800" i="1" dirty="0"/>
              <a:t>clusters</a:t>
            </a:r>
            <a:r>
              <a:rPr lang="en-US" sz="2800" dirty="0"/>
              <a:t> in French. </a:t>
            </a:r>
            <a:r>
              <a:rPr lang="en-US" sz="2800" b="1" dirty="0"/>
              <a:t>Journal of Child Language, </a:t>
            </a:r>
            <a:r>
              <a:rPr lang="en-US" sz="2800" dirty="0"/>
              <a:t>v. 36, n. 2, p. 425-448,  2009. </a:t>
            </a:r>
            <a:endParaRPr lang="pt-BR" sz="2800" b="1" dirty="0"/>
          </a:p>
          <a:p>
            <a:pPr algn="just"/>
            <a:r>
              <a:rPr lang="pt-BR" sz="2800" dirty="0"/>
              <a:t>LAMPRECHT, R. R. (</a:t>
            </a:r>
            <a:r>
              <a:rPr lang="pt-BR" sz="2800" dirty="0" err="1"/>
              <a:t>org</a:t>
            </a:r>
            <a:r>
              <a:rPr lang="pt-BR" sz="2800" dirty="0"/>
              <a:t>). </a:t>
            </a:r>
            <a:r>
              <a:rPr lang="pt-BR" sz="2800" b="1" dirty="0"/>
              <a:t>Aquisição fonológica do português</a:t>
            </a:r>
            <a:r>
              <a:rPr lang="pt-BR" sz="2800" dirty="0"/>
              <a:t>. </a:t>
            </a:r>
            <a:r>
              <a:rPr lang="en-US" sz="2800" dirty="0" err="1"/>
              <a:t>Artmed</a:t>
            </a:r>
            <a:r>
              <a:rPr lang="en-US" sz="2800" dirty="0"/>
              <a:t>, 2004.</a:t>
            </a:r>
            <a:endParaRPr lang="pt-BR" sz="2800" dirty="0"/>
          </a:p>
          <a:p>
            <a:pPr algn="just"/>
            <a:r>
              <a:rPr lang="en-US" sz="2800" dirty="0"/>
              <a:t>LUCE, P. A.; PISONI, D. B. Recognizing spoken words: The neighborhood activation model. </a:t>
            </a:r>
            <a:r>
              <a:rPr lang="pt-BR" sz="2800" b="1" dirty="0" err="1"/>
              <a:t>Ear</a:t>
            </a:r>
            <a:r>
              <a:rPr lang="pt-BR" sz="2800" b="1" dirty="0"/>
              <a:t> </a:t>
            </a:r>
            <a:r>
              <a:rPr lang="pt-BR" sz="2800" b="1" dirty="0" err="1"/>
              <a:t>and</a:t>
            </a:r>
            <a:r>
              <a:rPr lang="pt-BR" sz="2800" b="1" dirty="0"/>
              <a:t> </a:t>
            </a:r>
            <a:r>
              <a:rPr lang="pt-BR" sz="2800" b="1" dirty="0" err="1"/>
              <a:t>hearing</a:t>
            </a:r>
            <a:r>
              <a:rPr lang="pt-BR" sz="2800" b="1" dirty="0"/>
              <a:t>, </a:t>
            </a:r>
            <a:r>
              <a:rPr lang="pt-BR" sz="2800" dirty="0"/>
              <a:t>v. 19, n. 1, p. 1,  1998.  </a:t>
            </a:r>
          </a:p>
          <a:p>
            <a:pPr algn="just"/>
            <a:r>
              <a:rPr lang="en-US" sz="2800" dirty="0"/>
              <a:t>NUNEZ-CEDENO, R. ON THE ACQUISITION OF SPANISH ONSETS: A CASE STUDY. </a:t>
            </a:r>
            <a:r>
              <a:rPr lang="en-US" sz="2800" b="1" dirty="0"/>
              <a:t>Southwest Journal of Linguistics, </a:t>
            </a:r>
            <a:r>
              <a:rPr lang="en-US" sz="2800" dirty="0"/>
              <a:t>v. 27, n. 1,  2008. ISSN 0737-4143.</a:t>
            </a:r>
          </a:p>
          <a:p>
            <a:pPr algn="just"/>
            <a:r>
              <a:rPr lang="pt-BR" sz="2800" dirty="0"/>
              <a:t>RAMALHO &amp; FREITAS (2017): Word-</a:t>
            </a:r>
            <a:r>
              <a:rPr lang="pt-BR" sz="2800" dirty="0" err="1"/>
              <a:t>initial</a:t>
            </a:r>
            <a:r>
              <a:rPr lang="pt-BR" sz="2800" dirty="0"/>
              <a:t> </a:t>
            </a:r>
            <a:r>
              <a:rPr lang="pt-BR" sz="2800" dirty="0" err="1"/>
              <a:t>rhotic</a:t>
            </a:r>
            <a:r>
              <a:rPr lang="pt-BR" sz="2800" dirty="0"/>
              <a:t> clusters </a:t>
            </a:r>
            <a:r>
              <a:rPr lang="en-US" sz="2800" dirty="0"/>
              <a:t>in typically developing children: European Portuguese, Clinical Linguistics &amp; Phonetics,</a:t>
            </a:r>
            <a:endParaRPr lang="pt-BR" sz="2800" dirty="0"/>
          </a:p>
          <a:p>
            <a:pPr algn="just"/>
            <a:r>
              <a:rPr lang="en-US" sz="2800" dirty="0"/>
              <a:t>VITEVITCH, M. S.; LUCE, P. A. Probabilistic Phonotactics and Neighborhood Activation in Spoken Word Recognition. </a:t>
            </a:r>
            <a:r>
              <a:rPr lang="en-US" sz="2800" i="1" dirty="0"/>
              <a:t>Journal of Memory and Language, </a:t>
            </a:r>
            <a:r>
              <a:rPr lang="en-US" sz="2800" dirty="0"/>
              <a:t>40, p. 374-408, 1999.</a:t>
            </a:r>
            <a:endParaRPr lang="pt-BR" sz="2800" dirty="0"/>
          </a:p>
          <a:p>
            <a:pPr algn="just"/>
            <a:r>
              <a:rPr lang="en-US" sz="2800" dirty="0"/>
              <a:t>YANG, C. </a:t>
            </a:r>
            <a:r>
              <a:rPr lang="en-US" sz="2800" b="1" dirty="0"/>
              <a:t>The price of linguistic productivity: How children learn to break the rules of language</a:t>
            </a:r>
            <a:r>
              <a:rPr lang="en-US" sz="2800" dirty="0"/>
              <a:t>.   </a:t>
            </a:r>
            <a:r>
              <a:rPr lang="pt-BR" sz="2800" dirty="0"/>
              <a:t>MIT Press, 2016.  ISBN 0262035324.</a:t>
            </a:r>
          </a:p>
        </p:txBody>
      </p:sp>
    </p:spTree>
    <p:extLst>
      <p:ext uri="{BB962C8B-B14F-4D97-AF65-F5344CB8AC3E}">
        <p14:creationId xmlns:p14="http://schemas.microsoft.com/office/powerpoint/2010/main" val="420434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B42367F2-1086-DCB0-9A8F-20E438E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19" name="Espaço Reservado para Conteúdo 18">
            <a:extLst>
              <a:ext uri="{FF2B5EF4-FFF2-40B4-BE49-F238E27FC236}">
                <a16:creationId xmlns:a16="http://schemas.microsoft.com/office/drawing/2014/main" id="{47177BD3-C094-33E8-F45C-69A5E989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95" y="1693253"/>
            <a:ext cx="10515600" cy="4351338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Calibri" panose="020F0502020204030204" pitchFamily="34" charset="0"/>
              </a:rPr>
              <a:t>Sílabas de ataque ramificado CCV:</a:t>
            </a:r>
          </a:p>
          <a:p>
            <a:r>
              <a:rPr lang="pt-BR" sz="2800" dirty="0">
                <a:latin typeface="Calibri" panose="020F0502020204030204" pitchFamily="34" charset="0"/>
              </a:rPr>
              <a:t>Começam a ser adquiridas antes dos 2 anos;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</a:rPr>
              <a:t>Últimas sílabas adquiridas em PB (5-6 anos);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</a:rPr>
              <a:t>/l, </a:t>
            </a: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ɾ/ adquiridos por volta dos 3-4 anos;</a:t>
            </a:r>
          </a:p>
          <a:p>
            <a:pPr marL="342900" indent="-342900">
              <a:spcBef>
                <a:spcPts val="600"/>
              </a:spcBef>
            </a:pPr>
            <a:r>
              <a:rPr lang="pt-BR" dirty="0">
                <a:latin typeface="Calibri" panose="020F0502020204030204" pitchFamily="34" charset="0"/>
                <a:cs typeface="Arial" panose="020B0604020202020204" pitchFamily="34" charset="0"/>
              </a:rPr>
              <a:t>Trocas segmentais C[l]V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↔C[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ɾ</a:t>
            </a:r>
            <a:r>
              <a:rPr lang="pt-BR" dirty="0"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]V são frequentes a partir de 4 anos;</a:t>
            </a:r>
            <a:endParaRPr lang="pt-BR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Complexidade fonética e fonológica (estrutural e segmental).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t-BR" sz="2800" dirty="0">
                <a:latin typeface="Calibri" panose="020F0502020204030204" pitchFamily="34" charset="0"/>
                <a:ea typeface="Smoothie Shoppe" pitchFamily="2" charset="-128"/>
                <a:cs typeface="Smoothie Shoppe" pitchFamily="2" charset="-128"/>
              </a:rPr>
              <a:t>Mas...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2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reate meme &quot;baby , the kid frowns, confused baby&quot; - Pictures -  Meme-arsenal.com">
            <a:extLst>
              <a:ext uri="{FF2B5EF4-FFF2-40B4-BE49-F238E27FC236}">
                <a16:creationId xmlns:a16="http://schemas.microsoft.com/office/drawing/2014/main" id="{D069547B-6B6E-4050-9A91-7858B47C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9" y="3536153"/>
            <a:ext cx="2306791" cy="325718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6AF46F-6CC4-48D0-9043-6825ADC24241}"/>
              </a:ext>
            </a:extLst>
          </p:cNvPr>
          <p:cNvSpPr txBox="1"/>
          <p:nvPr/>
        </p:nvSpPr>
        <p:spPr>
          <a:xfrm>
            <a:off x="3403955" y="4810920"/>
            <a:ext cx="3500427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7030A0"/>
                </a:solidFill>
              </a:rPr>
              <a:t>Por que esta lacuna de tempo, se a estrutura CCV já é produzida a partir de 4;0 e as líquidas também? Produção = compreensão?</a:t>
            </a:r>
          </a:p>
        </p:txBody>
      </p:sp>
      <p:pic>
        <p:nvPicPr>
          <p:cNvPr id="7" name="Imagem 6" descr="Uma imagem contendo objeto&#10;&#10;Descrição gerada automaticamente">
            <a:extLst>
              <a:ext uri="{FF2B5EF4-FFF2-40B4-BE49-F238E27FC236}">
                <a16:creationId xmlns:a16="http://schemas.microsoft.com/office/drawing/2014/main" id="{5DA46D73-891C-42F5-9A87-F96E61D8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r="27196"/>
          <a:stretch/>
        </p:blipFill>
        <p:spPr>
          <a:xfrm>
            <a:off x="11041208" y="365125"/>
            <a:ext cx="884968" cy="1549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  <a:prstDash val="sysDash"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81D4935-6DA3-4F96-BA9C-ED1A750C51D0}"/>
              </a:ext>
            </a:extLst>
          </p:cNvPr>
          <p:cNvSpPr txBox="1"/>
          <p:nvPr/>
        </p:nvSpPr>
        <p:spPr>
          <a:xfrm>
            <a:off x="11041209" y="1780936"/>
            <a:ext cx="88496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ɾ  a  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   ɾ  e </a:t>
            </a:r>
          </a:p>
          <a:p>
            <a:pPr algn="ctr"/>
            <a:r>
              <a:rPr lang="pt-BR" dirty="0"/>
              <a:t>b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  u 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k  l  a</a:t>
            </a:r>
            <a:endParaRPr lang="pt-BR" dirty="0"/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264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B42367F2-1086-DCB0-9A8F-20E438E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19" name="Espaço Reservado para Conteúdo 18">
            <a:extLst>
              <a:ext uri="{FF2B5EF4-FFF2-40B4-BE49-F238E27FC236}">
                <a16:creationId xmlns:a16="http://schemas.microsoft.com/office/drawing/2014/main" id="{47177BD3-C094-33E8-F45C-69A5E989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573"/>
            <a:ext cx="10515600" cy="4351338"/>
          </a:xfrm>
        </p:spPr>
        <p:txBody>
          <a:bodyPr/>
          <a:lstStyle/>
          <a:p>
            <a:r>
              <a:rPr lang="pt-BR" dirty="0"/>
              <a:t>Entender o que motiva o longo período de aquisição da estrutura CCV e os reparos aplicados pela criança;</a:t>
            </a:r>
          </a:p>
          <a:p>
            <a:endParaRPr lang="pt-BR" dirty="0"/>
          </a:p>
          <a:p>
            <a:r>
              <a:rPr lang="pt-BR" dirty="0"/>
              <a:t>Entender como o CCV é representado na Fonologia infantil do PB ao longo do percurso de aquisição.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1CD8C3-E7F4-4FA0-88A0-91E800892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/>
          <a:stretch/>
        </p:blipFill>
        <p:spPr>
          <a:xfrm rot="5400000" flipH="1">
            <a:off x="10243654" y="129780"/>
            <a:ext cx="2078126" cy="181856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72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B42367F2-1086-DCB0-9A8F-20E438E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19" name="Espaço Reservado para Conteúdo 18">
            <a:extLst>
              <a:ext uri="{FF2B5EF4-FFF2-40B4-BE49-F238E27FC236}">
                <a16:creationId xmlns:a16="http://schemas.microsoft.com/office/drawing/2014/main" id="{47177BD3-C094-33E8-F45C-69A5E989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573"/>
            <a:ext cx="10515600" cy="4351338"/>
          </a:xfrm>
        </p:spPr>
        <p:txBody>
          <a:bodyPr/>
          <a:lstStyle/>
          <a:p>
            <a:r>
              <a:rPr lang="pt-BR" dirty="0"/>
              <a:t>Entender o que motiva o longo período de aquisição da estrutura CCV e os reparos aplicados pela criança;</a:t>
            </a:r>
          </a:p>
          <a:p>
            <a:endParaRPr lang="pt-BR" dirty="0"/>
          </a:p>
          <a:p>
            <a:r>
              <a:rPr lang="pt-BR" dirty="0"/>
              <a:t>Entender como o CCV é representado na Fonologia infantil do PB ao longo do percurso de aquisição.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1CD8C3-E7F4-4FA0-88A0-91E800892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/>
          <a:stretch/>
        </p:blipFill>
        <p:spPr>
          <a:xfrm rot="5400000" flipH="1">
            <a:off x="10243654" y="129780"/>
            <a:ext cx="2078126" cy="181856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A9F032F-F66A-4ECF-97A9-72E1A51B382E}"/>
              </a:ext>
            </a:extLst>
          </p:cNvPr>
          <p:cNvSpPr txBox="1"/>
          <p:nvPr/>
        </p:nvSpPr>
        <p:spPr>
          <a:xfrm>
            <a:off x="2401283" y="5141294"/>
            <a:ext cx="69078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>
                <a:solidFill>
                  <a:schemeClr val="accent5"/>
                </a:solidFill>
                <a:latin typeface="Calibri" panose="020F0502020204030204" pitchFamily="34" charset="0"/>
              </a:rPr>
              <a:t>Hipergeneralização</a:t>
            </a:r>
            <a:r>
              <a:rPr lang="pt-BR" sz="2800" b="1" dirty="0">
                <a:solidFill>
                  <a:schemeClr val="accent5"/>
                </a:solidFill>
                <a:latin typeface="Calibri" panose="020F0502020204030204" pitchFamily="34" charset="0"/>
              </a:rPr>
              <a:t> incremental de processos variáveis já presentes na língua-alvo + baixa densidade fonológica</a:t>
            </a:r>
          </a:p>
        </p:txBody>
      </p:sp>
      <p:grpSp>
        <p:nvGrpSpPr>
          <p:cNvPr id="9" name="Google Shape;868;p74">
            <a:extLst>
              <a:ext uri="{FF2B5EF4-FFF2-40B4-BE49-F238E27FC236}">
                <a16:creationId xmlns:a16="http://schemas.microsoft.com/office/drawing/2014/main" id="{110F8B87-7CEF-4AD5-A5BF-928CD8502432}"/>
              </a:ext>
            </a:extLst>
          </p:cNvPr>
          <p:cNvGrpSpPr/>
          <p:nvPr/>
        </p:nvGrpSpPr>
        <p:grpSpPr>
          <a:xfrm flipH="1">
            <a:off x="9287464" y="5646061"/>
            <a:ext cx="408402" cy="398299"/>
            <a:chOff x="4676550" y="2160575"/>
            <a:chExt cx="51400" cy="525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Google Shape;869;p74">
              <a:extLst>
                <a:ext uri="{FF2B5EF4-FFF2-40B4-BE49-F238E27FC236}">
                  <a16:creationId xmlns:a16="http://schemas.microsoft.com/office/drawing/2014/main" id="{8C421295-237F-4AE0-BBE5-56BE7B796B3F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0;p74">
              <a:extLst>
                <a:ext uri="{FF2B5EF4-FFF2-40B4-BE49-F238E27FC236}">
                  <a16:creationId xmlns:a16="http://schemas.microsoft.com/office/drawing/2014/main" id="{D1BEA081-CDC5-4BA5-A2D5-D9AF7D4B2D9F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1;p74">
              <a:extLst>
                <a:ext uri="{FF2B5EF4-FFF2-40B4-BE49-F238E27FC236}">
                  <a16:creationId xmlns:a16="http://schemas.microsoft.com/office/drawing/2014/main" id="{96541883-5CB5-42D7-A826-9CFD1A4B7E9F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868;p74">
            <a:extLst>
              <a:ext uri="{FF2B5EF4-FFF2-40B4-BE49-F238E27FC236}">
                <a16:creationId xmlns:a16="http://schemas.microsoft.com/office/drawing/2014/main" id="{22EDEC67-9DE4-492C-BDC7-993BB4489D88}"/>
              </a:ext>
            </a:extLst>
          </p:cNvPr>
          <p:cNvGrpSpPr/>
          <p:nvPr/>
        </p:nvGrpSpPr>
        <p:grpSpPr>
          <a:xfrm>
            <a:off x="1921560" y="5646062"/>
            <a:ext cx="408402" cy="398299"/>
            <a:chOff x="4676550" y="2160575"/>
            <a:chExt cx="51400" cy="525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Google Shape;869;p74">
              <a:extLst>
                <a:ext uri="{FF2B5EF4-FFF2-40B4-BE49-F238E27FC236}">
                  <a16:creationId xmlns:a16="http://schemas.microsoft.com/office/drawing/2014/main" id="{33A7CC31-4934-4DBC-9196-411F2ADD16C5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0;p74">
              <a:extLst>
                <a:ext uri="{FF2B5EF4-FFF2-40B4-BE49-F238E27FC236}">
                  <a16:creationId xmlns:a16="http://schemas.microsoft.com/office/drawing/2014/main" id="{9CE9DE45-3462-468F-9000-A53F6D8D6754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1;p74">
              <a:extLst>
                <a:ext uri="{FF2B5EF4-FFF2-40B4-BE49-F238E27FC236}">
                  <a16:creationId xmlns:a16="http://schemas.microsoft.com/office/drawing/2014/main" id="{C296A524-A05C-42CE-8C87-25CCDDADBBC9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250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8AFE2-A84A-97BF-4681-B7F91960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a criança adquire ao adquirir CCV?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E88B621C-884A-4B30-9CB8-0F5AD376ED65}"/>
              </a:ext>
            </a:extLst>
          </p:cNvPr>
          <p:cNvSpPr txBox="1">
            <a:spLocks/>
          </p:cNvSpPr>
          <p:nvPr/>
        </p:nvSpPr>
        <p:spPr>
          <a:xfrm>
            <a:off x="360603" y="1234314"/>
            <a:ext cx="8580499" cy="322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à"/>
            </a:pP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Ramificação de ataque: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Não tem papel morfológico;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Não tem papel fonológico;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Poucos pares mínimos;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Neutralização CCV&gt;&gt;CV;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Pouco frequente e enviesado;</a:t>
            </a:r>
          </a:p>
          <a:p>
            <a:pPr marL="628650" lvl="2" indent="53975"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Tardio na FDC.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t-B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t-B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indent="53975" algn="ctr">
              <a:buFont typeface="Arial" panose="020B0604020202020204" pitchFamily="34" charset="0"/>
              <a:buChar char="•"/>
            </a:pPr>
            <a:endParaRPr lang="pt-B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Baby with exclamation - CommentPhotos.com - Others Photo Comments Search  Engine - Find Photos to Comment in Facebook, Google+, Twitter, Orkut, Hi5,  Pinterest, WhatsApp, Viber, Line, Telegram">
            <a:extLst>
              <a:ext uri="{FF2B5EF4-FFF2-40B4-BE49-F238E27FC236}">
                <a16:creationId xmlns:a16="http://schemas.microsoft.com/office/drawing/2014/main" id="{3732E4EC-FFE0-4F97-BBEC-939F36CE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33" y="3704208"/>
            <a:ext cx="2883875" cy="303565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O Ponto De Exclamação , Pintados à Mão, O Ponto De Exclamação, Sinais De  Pontuação Imagem PNG e PSD Para Download Gratuito | Ponto de exclamação,  Sinais de pontuação, Ponto de interrogação">
            <a:extLst>
              <a:ext uri="{FF2B5EF4-FFF2-40B4-BE49-F238E27FC236}">
                <a16:creationId xmlns:a16="http://schemas.microsoft.com/office/drawing/2014/main" id="{97272721-5F00-4BD2-A2B9-F8B99A38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45" y="2639016"/>
            <a:ext cx="2127112" cy="21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E19BD2E-15C8-46DA-AD54-2F25B4DDA621}"/>
              </a:ext>
            </a:extLst>
          </p:cNvPr>
          <p:cNvSpPr/>
          <p:nvPr/>
        </p:nvSpPr>
        <p:spPr>
          <a:xfrm>
            <a:off x="5471269" y="1981967"/>
            <a:ext cx="3121171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Calibri" panose="020F0502020204030204" pitchFamily="34" charset="0"/>
                <a:sym typeface="Wingdings" panose="05000000000000000000" pitchFamily="2" charset="2"/>
              </a:rPr>
              <a:t>Experimento com adultos: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sym typeface="Wingdings" panose="05000000000000000000" pitchFamily="2" charset="2"/>
              </a:rPr>
              <a:t>Produtividade;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sym typeface="Wingdings" panose="05000000000000000000" pitchFamily="2" charset="2"/>
              </a:rPr>
              <a:t>Aceitabilidade;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sym typeface="Wingdings" panose="05000000000000000000" pitchFamily="2" charset="2"/>
              </a:rPr>
              <a:t>Percepção;</a:t>
            </a:r>
          </a:p>
          <a:p>
            <a:pPr marL="92075" indent="1588" algn="just">
              <a:buFont typeface="Wingdings" panose="05000000000000000000" pitchFamily="2" charset="2"/>
              <a:buChar char="à"/>
            </a:pPr>
            <a:endParaRPr lang="pt-BR" sz="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92075" indent="1588" algn="just"/>
            <a:r>
              <a:rPr lang="pt-BR" sz="1600" dirty="0">
                <a:latin typeface="Calibri" panose="020F0502020204030204" pitchFamily="34" charset="0"/>
              </a:rPr>
              <a:t>Estudos de corpora: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</a:rPr>
              <a:t>Frequência FA, FDC e FI;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</a:rPr>
              <a:t>Contagem pares mínimos;</a:t>
            </a:r>
          </a:p>
          <a:p>
            <a:pPr marL="92075" indent="1588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</a:rPr>
              <a:t>Neutralização CCV</a:t>
            </a:r>
            <a:r>
              <a:rPr lang="pt-BR" dirty="0">
                <a:latin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pt-BR" dirty="0">
                <a:latin typeface="Calibri" panose="020F0502020204030204" pitchFamily="34" charset="0"/>
              </a:rPr>
              <a:t>CV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8A5FB8-4C03-4869-B2A5-D780FA107B59}"/>
              </a:ext>
            </a:extLst>
          </p:cNvPr>
          <p:cNvSpPr txBox="1"/>
          <p:nvPr/>
        </p:nvSpPr>
        <p:spPr>
          <a:xfrm>
            <a:off x="1338889" y="4750499"/>
            <a:ext cx="72535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266700" algn="ctr"/>
            <a:r>
              <a:rPr 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CCV: sílaba pouco frequente, pouco funcional e nem sempre contrastiva na língua. </a:t>
            </a:r>
          </a:p>
        </p:txBody>
      </p:sp>
    </p:spTree>
    <p:extLst>
      <p:ext uri="{BB962C8B-B14F-4D97-AF65-F5344CB8AC3E}">
        <p14:creationId xmlns:p14="http://schemas.microsoft.com/office/powerpoint/2010/main" val="368316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32561-0B33-C964-6485-7AE58E1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668"/>
            <a:ext cx="10515600" cy="1325563"/>
          </a:xfrm>
        </p:spPr>
        <p:txBody>
          <a:bodyPr/>
          <a:lstStyle/>
          <a:p>
            <a:r>
              <a:rPr lang="pt-BR" dirty="0"/>
              <a:t>O que a criança adquire ao adquirir CCV?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A1D3E89-F779-41F6-A6B2-818173E35491}"/>
              </a:ext>
            </a:extLst>
          </p:cNvPr>
          <p:cNvSpPr/>
          <p:nvPr/>
        </p:nvSpPr>
        <p:spPr>
          <a:xfrm>
            <a:off x="42137" y="995768"/>
            <a:ext cx="12216984" cy="542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</a:rPr>
              <a:t>Pares </a:t>
            </a:r>
            <a:r>
              <a:rPr lang="en-US" sz="2400" b="1" dirty="0" err="1">
                <a:solidFill>
                  <a:schemeClr val="accent4"/>
                </a:solidFill>
                <a:latin typeface="Calibri" panose="020F0502020204030204" pitchFamily="34" charset="0"/>
              </a:rPr>
              <a:t>mínimos</a:t>
            </a:r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</a:rPr>
              <a:t> CCV x CV</a:t>
            </a:r>
            <a:r>
              <a:rPr lang="en-US" sz="2133" b="1" dirty="0">
                <a:solidFill>
                  <a:schemeClr val="accent4"/>
                </a:solidFill>
                <a:latin typeface="Calibri" panose="020F0502020204030204" pitchFamily="34" charset="0"/>
              </a:rPr>
              <a:t> (corpus ABG, FDC e FI): </a:t>
            </a:r>
            <a:r>
              <a:rPr lang="en-US" sz="2133" b="1" dirty="0" err="1">
                <a:solidFill>
                  <a:schemeClr val="accent4"/>
                </a:solidFill>
                <a:latin typeface="Calibri" panose="020F0502020204030204" pitchFamily="34" charset="0"/>
              </a:rPr>
              <a:t>pato</a:t>
            </a:r>
            <a:r>
              <a:rPr lang="en-US" sz="2133" b="1" dirty="0">
                <a:solidFill>
                  <a:schemeClr val="accent4"/>
                </a:solidFill>
                <a:latin typeface="Calibri" panose="020F0502020204030204" pitchFamily="34" charset="0"/>
              </a:rPr>
              <a:t> x </a:t>
            </a:r>
            <a:r>
              <a:rPr lang="en-US" sz="2133" b="1" dirty="0" err="1">
                <a:solidFill>
                  <a:schemeClr val="accent4"/>
                </a:solidFill>
                <a:latin typeface="Calibri" panose="020F0502020204030204" pitchFamily="34" charset="0"/>
              </a:rPr>
              <a:t>prato</a:t>
            </a:r>
            <a:r>
              <a:rPr lang="en-US" sz="2133" b="1" dirty="0">
                <a:solidFill>
                  <a:schemeClr val="accent4"/>
                </a:solidFill>
                <a:latin typeface="Calibri" panose="020F0502020204030204" pitchFamily="34" charset="0"/>
              </a:rPr>
              <a:t>, </a:t>
            </a:r>
            <a:r>
              <a:rPr lang="en-US" sz="2133" b="1" dirty="0" err="1">
                <a:solidFill>
                  <a:schemeClr val="accent4"/>
                </a:solidFill>
                <a:latin typeface="Calibri" panose="020F0502020204030204" pitchFamily="34" charset="0"/>
              </a:rPr>
              <a:t>pluma</a:t>
            </a:r>
            <a:r>
              <a:rPr lang="en-US" sz="2133" b="1" dirty="0">
                <a:solidFill>
                  <a:schemeClr val="accent4"/>
                </a:solidFill>
                <a:latin typeface="Calibri" panose="020F0502020204030204" pitchFamily="34" charset="0"/>
              </a:rPr>
              <a:t> x puma</a:t>
            </a: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891" indent="-342891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891" indent="-342891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891" indent="-342891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891" indent="-342891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marL="342891" indent="-342891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67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</a:rPr>
              <a:t>Simplificação CCV</a:t>
            </a:r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</a:rPr>
              <a:t>CV</a:t>
            </a:r>
            <a:r>
              <a:rPr lang="en-US" sz="2133" b="1" dirty="0">
                <a:solidFill>
                  <a:schemeClr val="accent4"/>
                </a:solidFill>
                <a:latin typeface="Calibri" panose="020F0502020204030204" pitchFamily="34" charset="0"/>
              </a:rPr>
              <a:t> (corpus Projeto SP2010):</a:t>
            </a: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/>
            <a:endParaRPr lang="en-US" sz="2133" b="1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9DF4688-2E1C-4DD0-8858-A16A530BD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914156"/>
              </p:ext>
            </p:extLst>
          </p:nvPr>
        </p:nvGraphicFramePr>
        <p:xfrm>
          <a:off x="4145068" y="1617532"/>
          <a:ext cx="3479720" cy="359172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695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75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2100" i="1" u="none" strike="noStrike" dirty="0">
                          <a:effectLst/>
                        </a:rPr>
                        <a:t>Fala Dirigida à Criança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17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kɾ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2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3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/kl/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4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5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0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16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9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0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4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dɾ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1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/dl/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0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645">
                <a:tc gridSpan="5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accent5"/>
                          </a:solidFill>
                        </a:rPr>
                        <a:t>Total: 61 em 12.036 </a:t>
                      </a:r>
                      <a:r>
                        <a:rPr lang="pt-BR" sz="1800" b="1" dirty="0" err="1">
                          <a:solidFill>
                            <a:schemeClr val="accent5"/>
                          </a:solidFill>
                        </a:rPr>
                        <a:t>types</a:t>
                      </a:r>
                      <a:endParaRPr lang="pt-BR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645">
                <a:tc gridSpan="3">
                  <a:txBody>
                    <a:bodyPr/>
                    <a:lstStyle/>
                    <a:p>
                      <a:pPr algn="ctr"/>
                      <a:r>
                        <a:rPr lang="pt-BR" sz="2100" b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C/l/V x C/ɾ/V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0BEE26B-F9F6-41B2-BF9F-5EA84D4A8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50405"/>
              </p:ext>
            </p:extLst>
          </p:nvPr>
        </p:nvGraphicFramePr>
        <p:xfrm>
          <a:off x="8188837" y="1593204"/>
          <a:ext cx="3624105" cy="3610199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72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48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4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22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2100" i="1" u="none" strike="noStrike" dirty="0">
                          <a:effectLst/>
                        </a:rPr>
                        <a:t>Fala Infantil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8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kɾ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1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2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/kl/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1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>
                          <a:effectLst/>
                        </a:rPr>
                        <a:t>4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6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2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2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dɾ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/dl/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645">
                <a:tc gridSpan="5">
                  <a:txBody>
                    <a:bodyPr/>
                    <a:lstStyle/>
                    <a:p>
                      <a:pPr algn="ctr"/>
                      <a:r>
                        <a:rPr lang="pt-BR" sz="2100" b="1" dirty="0">
                          <a:solidFill>
                            <a:schemeClr val="accent5"/>
                          </a:solidFill>
                        </a:rPr>
                        <a:t>Total: 26 em 10.274 </a:t>
                      </a:r>
                      <a:r>
                        <a:rPr lang="pt-BR" sz="1800" b="1" dirty="0" err="1">
                          <a:solidFill>
                            <a:schemeClr val="accent5"/>
                          </a:solidFill>
                        </a:rPr>
                        <a:t>types</a:t>
                      </a:r>
                      <a:endParaRPr lang="pt-BR" sz="2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645">
                <a:tc gridSpan="3">
                  <a:txBody>
                    <a:bodyPr/>
                    <a:lstStyle/>
                    <a:p>
                      <a:pPr algn="ctr"/>
                      <a:r>
                        <a:rPr lang="pt-BR" sz="2100" b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C/l/V x C/ɾ/V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sz="19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017F898-E1F9-4BC4-BBE3-1C80A53EF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907496"/>
              </p:ext>
            </p:extLst>
          </p:nvPr>
        </p:nvGraphicFramePr>
        <p:xfrm>
          <a:off x="276386" y="1580160"/>
          <a:ext cx="3304635" cy="356401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66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2048">
                <a:tc gridSpan="5"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pt-BR" sz="2100" i="1" u="none" strike="noStrike" dirty="0">
                          <a:effectLst/>
                        </a:rPr>
                        <a:t>Fala Adulta</a:t>
                      </a:r>
                      <a:endParaRPr lang="pt-BR" sz="2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kɾ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pl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/kl/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bl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gl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tl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fl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dɾ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vɾ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/dl/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r>
                        <a:rPr lang="pt-BR" sz="1900" u="none" strike="noStrike" dirty="0" err="1">
                          <a:effectLst/>
                        </a:rPr>
                        <a:t>vl</a:t>
                      </a:r>
                      <a:r>
                        <a:rPr lang="pt-BR" sz="1900" u="none" strike="noStrike" dirty="0">
                          <a:effectLst/>
                        </a:rPr>
                        <a:t>/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645">
                <a:tc gridSpan="5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accent5"/>
                          </a:solidFill>
                        </a:rPr>
                        <a:t>Total: 288 em 36.493 </a:t>
                      </a:r>
                      <a:r>
                        <a:rPr lang="pt-BR" sz="1800" b="1" dirty="0" err="1">
                          <a:solidFill>
                            <a:schemeClr val="accent5"/>
                          </a:solidFill>
                        </a:rPr>
                        <a:t>types</a:t>
                      </a:r>
                      <a:endParaRPr lang="pt-BR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645">
                <a:tc gridSpan="3">
                  <a:txBody>
                    <a:bodyPr/>
                    <a:lstStyle/>
                    <a:p>
                      <a:pPr algn="ctr"/>
                      <a:r>
                        <a:rPr lang="pt-BR" sz="2100" b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C/l//v x C/ɾ/V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F358315-3785-4138-9933-99B270D57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820555"/>
              </p:ext>
            </p:extLst>
          </p:nvPr>
        </p:nvGraphicFramePr>
        <p:xfrm>
          <a:off x="276386" y="5741614"/>
          <a:ext cx="8567115" cy="94297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713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3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3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3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Tokens</a:t>
                      </a:r>
                      <a:endParaRPr lang="pt-BR" sz="20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Pretônica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Tônica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Postônica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Mono átonos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Apagado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2,29%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0,21%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16,67%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22,11%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1791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1437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1116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873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0C0F7A-F368-4ADE-8A38-B925C32DB3DD}"/>
              </a:ext>
            </a:extLst>
          </p:cNvPr>
          <p:cNvSpPr txBox="1"/>
          <p:nvPr/>
        </p:nvSpPr>
        <p:spPr>
          <a:xfrm>
            <a:off x="9077750" y="5313191"/>
            <a:ext cx="2782933" cy="113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Calibri" panose="020F0502020204030204" pitchFamily="34" charset="0"/>
              </a:rPr>
              <a:t>Mendes, Agostinho e Soares (2020): </a:t>
            </a:r>
            <a:r>
              <a:rPr lang="pt-BR" sz="2000" b="1" dirty="0">
                <a:latin typeface="Calibri" panose="020F0502020204030204" pitchFamily="34" charset="0"/>
              </a:rPr>
              <a:t>1334</a:t>
            </a:r>
            <a:r>
              <a:rPr lang="pt-BR" sz="2000" dirty="0">
                <a:latin typeface="Calibri" panose="020F0502020204030204" pitchFamily="34" charset="0"/>
              </a:rPr>
              <a:t> pares /l/-/</a:t>
            </a:r>
            <a:r>
              <a:rPr lang="pt-BR" sz="2000" dirty="0">
                <a:latin typeface="Calibri" panose="020F0502020204030204" pitchFamily="34" charset="0"/>
                <a:cs typeface="Arial" panose="020B0604020202020204" pitchFamily="34" charset="0"/>
              </a:rPr>
              <a:t>ɾ/ em CV</a:t>
            </a:r>
            <a:endParaRPr lang="pt-B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2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32561-0B33-C964-6485-7AE58E1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668"/>
            <a:ext cx="10515600" cy="1325563"/>
          </a:xfrm>
        </p:spPr>
        <p:txBody>
          <a:bodyPr/>
          <a:lstStyle/>
          <a:p>
            <a:r>
              <a:rPr lang="pt-BR" dirty="0"/>
              <a:t>O que a criança adquire ao adquirir CCV?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CD4F7B6-36F7-4641-A489-5AB45AA88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31443"/>
              </p:ext>
            </p:extLst>
          </p:nvPr>
        </p:nvGraphicFramePr>
        <p:xfrm>
          <a:off x="483234" y="1997475"/>
          <a:ext cx="11225532" cy="4281364"/>
        </p:xfrm>
        <a:graphic>
          <a:graphicData uri="http://schemas.openxmlformats.org/drawingml/2006/table">
            <a:tbl>
              <a:tblPr firstRow="1" firstCol="1" bandRow="1"/>
              <a:tblGrid>
                <a:gridCol w="2806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764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100" b="1" dirty="0" err="1">
                          <a:effectLst/>
                          <a:latin typeface="Calibri" panose="020F0502020204030204" pitchFamily="34" charset="0"/>
                        </a:rPr>
                        <a:t>Types</a:t>
                      </a:r>
                      <a:r>
                        <a:rPr lang="pt-BR" sz="2100" b="1" dirty="0">
                          <a:effectLst/>
                          <a:latin typeface="Calibri" panose="020F0502020204030204" pitchFamily="34" charset="0"/>
                        </a:rPr>
                        <a:t> mais frequentes</a:t>
                      </a:r>
                      <a:endParaRPr lang="pt-BR" sz="2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</a:rPr>
                        <a:t>CCV</a:t>
                      </a:r>
                      <a:endParaRPr lang="pt-B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</a:rPr>
                        <a:t>V</a:t>
                      </a:r>
                      <a:endParaRPr lang="pt-B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</a:rPr>
                        <a:t>CV</a:t>
                      </a:r>
                      <a:endParaRPr lang="pt-B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119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471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108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849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750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161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1.363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225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1.896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339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3.012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717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6.165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1.641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12.862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Imagem 12">
            <a:extLst>
              <a:ext uri="{FF2B5EF4-FFF2-40B4-BE49-F238E27FC236}">
                <a16:creationId xmlns:a16="http://schemas.microsoft.com/office/drawing/2014/main" id="{5CAA8DA2-A0B3-4D77-8055-1D3288D09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6093" r="68411" b="68938"/>
          <a:stretch/>
        </p:blipFill>
        <p:spPr>
          <a:xfrm rot="20974518">
            <a:off x="2249775" y="3809769"/>
            <a:ext cx="535684" cy="66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91D45E0-13EB-4A3B-B1FD-103D96C8BB46}"/>
              </a:ext>
            </a:extLst>
          </p:cNvPr>
          <p:cNvSpPr txBox="1"/>
          <p:nvPr/>
        </p:nvSpPr>
        <p:spPr>
          <a:xfrm>
            <a:off x="10892350" y="3518251"/>
            <a:ext cx="132657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Montserrat Light" panose="00000400000000000000" pitchFamily="2" charset="0"/>
                <a:cs typeface="MV Boli" panose="02000500030200090000" pitchFamily="2" charset="0"/>
              </a:rPr>
              <a:t>Pares mínimos V-CV</a:t>
            </a:r>
            <a:endParaRPr lang="pt-BR" sz="2400" b="1" dirty="0">
              <a:latin typeface="Montserrat Light" panose="000004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12D9786-80ED-4CE7-AFB3-88721DE44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6093" r="68411" b="68938"/>
          <a:stretch/>
        </p:blipFill>
        <p:spPr>
          <a:xfrm rot="216874">
            <a:off x="10447713" y="2691743"/>
            <a:ext cx="657616" cy="8206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3554135-3459-4804-ADD3-068906A1DA09}"/>
              </a:ext>
            </a:extLst>
          </p:cNvPr>
          <p:cNvSpPr txBox="1"/>
          <p:nvPr/>
        </p:nvSpPr>
        <p:spPr>
          <a:xfrm>
            <a:off x="2743037" y="4013945"/>
            <a:ext cx="132657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Montserrat Light" panose="00000400000000000000" pitchFamily="2" charset="0"/>
                <a:cs typeface="MV Boli" panose="02000500030200090000" pitchFamily="2" charset="0"/>
              </a:rPr>
              <a:t>Pares mínimos CCV-CV</a:t>
            </a:r>
            <a:endParaRPr lang="pt-BR" sz="2400" b="1" dirty="0">
              <a:latin typeface="Montserrat Light" panose="000004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C6752CF-E952-41D6-88C3-018A76C723B7}"/>
              </a:ext>
            </a:extLst>
          </p:cNvPr>
          <p:cNvSpPr/>
          <p:nvPr/>
        </p:nvSpPr>
        <p:spPr>
          <a:xfrm>
            <a:off x="298292" y="1140765"/>
            <a:ext cx="12192000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chemeClr val="accent4"/>
                </a:solidFill>
                <a:latin typeface="Calibri" panose="020F0502020204030204" pitchFamily="34" charset="0"/>
              </a:rPr>
              <a:t>Mensurando o input CCV da criança </a:t>
            </a:r>
            <a:r>
              <a:rPr lang="pt-BR" sz="2667" b="1" dirty="0">
                <a:solidFill>
                  <a:schemeClr val="accent4"/>
                </a:solidFill>
                <a:latin typeface="Calibri" panose="020F0502020204030204" pitchFamily="34" charset="0"/>
              </a:rPr>
              <a:t>(Yang 2018):</a:t>
            </a:r>
          </a:p>
          <a:p>
            <a:pPr algn="just"/>
            <a:endParaRPr lang="en-US" sz="2667" b="1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0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CE065-C4D2-4F50-8A69-030A1604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Hipergeneralização</a:t>
            </a:r>
            <a:r>
              <a:rPr lang="pt-BR" dirty="0"/>
              <a:t> CCV </a:t>
            </a:r>
            <a:r>
              <a:rPr lang="pt-BR" dirty="0">
                <a:sym typeface="Wingdings" panose="05000000000000000000" pitchFamily="2" charset="2"/>
              </a:rPr>
              <a:t> CV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6BD661-7D6F-42DF-9441-CB2DA9CF6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B1BF61F-CEBC-4A52-9264-8BF631637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432442"/>
              </p:ext>
            </p:extLst>
          </p:nvPr>
        </p:nvGraphicFramePr>
        <p:xfrm>
          <a:off x="58616" y="1474467"/>
          <a:ext cx="12074768" cy="5383533"/>
        </p:xfrm>
        <a:graphic>
          <a:graphicData uri="http://schemas.openxmlformats.org/drawingml/2006/table">
            <a:tbl>
              <a:tblPr firstRow="1" firstCol="1" bandRow="1"/>
              <a:tblGrid>
                <a:gridCol w="917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2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 err="1">
                          <a:effectLst/>
                          <a:latin typeface="Calibri" panose="020F0502020204030204" pitchFamily="34" charset="0"/>
                        </a:rPr>
                        <a:t>Types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CCV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CCV</a:t>
                      </a:r>
                      <a:r>
                        <a:rPr lang="pt-BR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CV</a:t>
                      </a: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Palavras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pra</a:t>
                      </a:r>
                      <a:endParaRPr lang="pt-BR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brincar,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outro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pronto,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outra</a:t>
                      </a:r>
                      <a:endParaRPr lang="pt-BR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dentro, livro</a:t>
                      </a:r>
                      <a:r>
                        <a:rPr lang="pt-BR" sz="16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grande, três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precisa, pro</a:t>
                      </a:r>
                      <a:endParaRPr lang="pt-BR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abre, comprar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lembra,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obrigada, brinquedo, primeiro, bruxa, abrir, cobra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mostra,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letra,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quatro</a:t>
                      </a:r>
                      <a:endParaRPr lang="pt-BR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mostrar, brincando, </a:t>
                      </a:r>
                      <a:r>
                        <a:rPr lang="pt-BR" sz="1600" b="1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procurar</a:t>
                      </a:r>
                      <a:r>
                        <a:rPr lang="pt-BR" sz="1600" b="0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frio, brinca</a:t>
                      </a:r>
                      <a:r>
                        <a:rPr lang="pt-BR" sz="1600" b="1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1600" b="1" i="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</a:t>
                      </a:r>
                      <a:r>
                        <a:rPr lang="pt-BR" sz="1600" b="1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blema</a:t>
                      </a:r>
                      <a:r>
                        <a:rPr lang="pt-BR" sz="1600" b="0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quebrou, trem, grandão, atrás, livrinho, flor, entrar, escrito, trocar, brincadeira, trouxe, praia, presente, </a:t>
                      </a:r>
                      <a:r>
                        <a:rPr lang="pt-BR" sz="1600" b="0" i="0" u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Mogli</a:t>
                      </a:r>
                      <a:r>
                        <a:rPr lang="pt-BR" sz="1600" b="0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traz, bravo, frente, tigre, </a:t>
                      </a:r>
                      <a:r>
                        <a:rPr lang="pt-BR" sz="1600" b="1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procurando</a:t>
                      </a:r>
                      <a:r>
                        <a:rPr lang="pt-BR" sz="1600" b="0" i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dragão</a:t>
                      </a:r>
                      <a:endParaRPr lang="pt-BR" sz="1600" b="0" i="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750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fralda, estragar, estrela, escrever, monstro, abriu,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outros,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comprou, quadrado, brinquedos, quebra, quebrar, princesa, gracinha, preso, criança, claro, estraga, prato, professora, aprender, branco,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outras,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pedra, escrever, gravar, triste, preto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sempre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flores, grandona, surpresa, floresta, obrigado</a:t>
                      </a:r>
                      <a:endParaRPr lang="pt-BR" sz="16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109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gravando,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procura,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quebra-cabeça, zebra, entrou, graça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vidro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explica, triângulo, braço, letras, brincou, contrário, príncipe, trabalhar, quadro, brava, trazer, Pedrinho, Branca-de-Neve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compra, livros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16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Grúfalo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encontrar, encontrou</a:t>
                      </a:r>
                      <a:endParaRPr lang="pt-BR" sz="16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2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</a:rPr>
                        <a:t>172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34087" marR="3408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florzinha, trás, branca, quebrado, cresceu, estranho, prendeu, trabalhando, troca, crianças, escrevendo, blusa,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exemplo, lembro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prédio, privada, </a:t>
                      </a:r>
                      <a:r>
                        <a:rPr lang="pt-BR" sz="16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Branca,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Brasil, comprei, inglês, teatro, crescer, engraçado, igreja, primeira, brinquedinho, escreveu, tromba, assopra, brinco, explicar, fruta, comprido, pratinho, primo, abri, aprendeu, chifre,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entra,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prender, brigar, cobrir, completar, estrelas, grilo, palavra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preciso,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completo, mostrando, </a:t>
                      </a:r>
                      <a:r>
                        <a:rPr lang="pt-BR" sz="16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travesseiro, 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aprendendo, briga, chiclete, plástico, preta, estragou, grandes, praça, preparar, presa, trabalho, </a:t>
                      </a:r>
                      <a:r>
                        <a:rPr lang="pt-BR" sz="16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Pluto</a:t>
                      </a:r>
                      <a:r>
                        <a:rPr lang="pt-BR" sz="16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creme</a:t>
                      </a:r>
                      <a:endParaRPr lang="pt-BR" sz="16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298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2421</Words>
  <Application>Microsoft Office PowerPoint</Application>
  <PresentationFormat>Widescreen</PresentationFormat>
  <Paragraphs>454</Paragraphs>
  <Slides>21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Corbel</vt:lpstr>
      <vt:lpstr>Montserrat Light</vt:lpstr>
      <vt:lpstr>Raleway</vt:lpstr>
      <vt:lpstr>Spartan</vt:lpstr>
      <vt:lpstr>Times New Roman</vt:lpstr>
      <vt:lpstr>Wingdings</vt:lpstr>
      <vt:lpstr>Tema do Office</vt:lpstr>
      <vt:lpstr>Apresentação do PowerPoint</vt:lpstr>
      <vt:lpstr>Introdução</vt:lpstr>
      <vt:lpstr>Introdução</vt:lpstr>
      <vt:lpstr>Objetivos</vt:lpstr>
      <vt:lpstr>Objetivos</vt:lpstr>
      <vt:lpstr>O que a criança adquire ao adquirir CCV?</vt:lpstr>
      <vt:lpstr>O que a criança adquire ao adquirir CCV?</vt:lpstr>
      <vt:lpstr>O que a criança adquire ao adquirir CCV?</vt:lpstr>
      <vt:lpstr>Hipergeneralização CCV  CV</vt:lpstr>
      <vt:lpstr>Problema a ser testado</vt:lpstr>
      <vt:lpstr>Problema a ser testado</vt:lpstr>
      <vt:lpstr>Metodologia</vt:lpstr>
      <vt:lpstr>Resultados</vt:lpstr>
      <vt:lpstr>Apresentação do PowerPoint</vt:lpstr>
      <vt:lpstr>Resultados</vt:lpstr>
      <vt:lpstr>Mas por quê?</vt:lpstr>
      <vt:lpstr>Mas por quê?</vt:lpstr>
      <vt:lpstr>Percurso percorrido por CCV em PB</vt:lpstr>
      <vt:lpstr>Considerações finais</vt:lpstr>
      <vt:lpstr>Apresentação do PowerPoint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Olavo Barreto</dc:creator>
  <cp:lastModifiedBy>Revisor</cp:lastModifiedBy>
  <cp:revision>5</cp:revision>
  <dcterms:created xsi:type="dcterms:W3CDTF">2024-07-19T14:37:43Z</dcterms:created>
  <dcterms:modified xsi:type="dcterms:W3CDTF">2024-09-24T16:22:54Z</dcterms:modified>
</cp:coreProperties>
</file>