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58" r:id="rId4"/>
    <p:sldId id="257" r:id="rId5"/>
    <p:sldId id="259" r:id="rId6"/>
    <p:sldId id="260" r:id="rId7"/>
    <p:sldId id="265" r:id="rId8"/>
    <p:sldId id="266" r:id="rId9"/>
    <p:sldId id="269" r:id="rId10"/>
    <p:sldId id="270" r:id="rId11"/>
    <p:sldId id="274" r:id="rId12"/>
    <p:sldId id="275" r:id="rId13"/>
    <p:sldId id="262" r:id="rId14"/>
    <p:sldId id="267" r:id="rId15"/>
    <p:sldId id="271" r:id="rId16"/>
    <p:sldId id="272" r:id="rId17"/>
    <p:sldId id="273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gVsMo9qaGbhe4fg1KHqF5MRyJEB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BAF8"/>
    <a:srgbClr val="450779"/>
    <a:srgbClr val="1C4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3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" name="Google Shape;2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1309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5009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6773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5cb24efa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5cb24efa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7470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308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179546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55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6526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5cb24efa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5cb24efa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759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5cb24efa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5cb24efa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5cb24efa2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g5cb24efa2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319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7124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5632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/>
          <p:nvPr/>
        </p:nvSpPr>
        <p:spPr>
          <a:xfrm rot="10800000">
            <a:off x="100" y="100"/>
            <a:ext cx="9144000" cy="1665300"/>
          </a:xfrm>
          <a:prstGeom prst="rect">
            <a:avLst/>
          </a:prstGeom>
          <a:gradFill>
            <a:gsLst>
              <a:gs pos="0">
                <a:srgbClr val="020F2B">
                  <a:alpha val="33333"/>
                </a:srgbClr>
              </a:gs>
              <a:gs pos="100000">
                <a:srgbClr val="010C1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7"/>
          <p:cNvSpPr/>
          <p:nvPr/>
        </p:nvSpPr>
        <p:spPr>
          <a:xfrm>
            <a:off x="-9200" y="1665500"/>
            <a:ext cx="9144000" cy="2585700"/>
          </a:xfrm>
          <a:prstGeom prst="rect">
            <a:avLst/>
          </a:prstGeom>
          <a:gradFill>
            <a:gsLst>
              <a:gs pos="0">
                <a:srgbClr val="FFFFFF">
                  <a:alpha val="18823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pic>
        <p:nvPicPr>
          <p:cNvPr id="12" name="Google Shape;12;p7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 rot="5400000" flipH="1">
            <a:off x="4455737" y="-3015113"/>
            <a:ext cx="232525" cy="91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008725" y="2090950"/>
            <a:ext cx="7126800" cy="30525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10C16">
                <a:alpha val="14901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vertical decoration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6" name="Google Shape;16;p8"/>
          <p:cNvSpPr/>
          <p:nvPr/>
        </p:nvSpPr>
        <p:spPr>
          <a:xfrm>
            <a:off x="1328200" y="-9200"/>
            <a:ext cx="7815900" cy="5152800"/>
          </a:xfrm>
          <a:prstGeom prst="rect">
            <a:avLst/>
          </a:prstGeom>
          <a:gradFill>
            <a:gsLst>
              <a:gs pos="0">
                <a:srgbClr val="020F2B">
                  <a:alpha val="33333"/>
                </a:srgbClr>
              </a:gs>
              <a:gs pos="100000">
                <a:srgbClr val="010C16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8"/>
          <p:cNvSpPr/>
          <p:nvPr/>
        </p:nvSpPr>
        <p:spPr>
          <a:xfrm>
            <a:off x="-9200" y="-9200"/>
            <a:ext cx="1337400" cy="2585700"/>
          </a:xfrm>
          <a:prstGeom prst="rect">
            <a:avLst/>
          </a:prstGeom>
          <a:gradFill>
            <a:gsLst>
              <a:gs pos="0">
                <a:srgbClr val="FFFFFF">
                  <a:alpha val="18823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pic>
        <p:nvPicPr>
          <p:cNvPr id="18" name="Google Shape;18;p8"/>
          <p:cNvPicPr preferRelativeResize="0"/>
          <p:nvPr/>
        </p:nvPicPr>
        <p:blipFill rotWithShape="1">
          <a:blip r:embed="rId2">
            <a:alphaModFix amt="60000"/>
          </a:blip>
          <a:srcRect/>
          <a:stretch/>
        </p:blipFill>
        <p:spPr>
          <a:xfrm rot="-5400000">
            <a:off x="-1162539" y="2490739"/>
            <a:ext cx="5152700" cy="171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77588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06400" y="557250"/>
            <a:ext cx="2064000" cy="40617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10C16">
                <a:alpha val="14901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IBM Plex Sans Condensed SemiBold"/>
              <a:buNone/>
              <a:defRPr sz="30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74425" y="557250"/>
            <a:ext cx="5512500" cy="4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 b="0" i="0" u="none" strike="noStrike" cap="none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 b="0" i="0" u="none" strike="noStrike" cap="none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 b="0" i="0" u="none" strike="noStrike" cap="none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 b="0" i="0" u="none" strike="noStrike" cap="none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 b="0" i="0" u="none" strike="noStrike" cap="none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 b="0" i="0" u="none" strike="noStrike" cap="none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 b="0" i="0" u="none" strike="noStrike" cap="none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 b="0" i="0" u="none" strike="noStrike" cap="none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IBM Plex Sans Condensed"/>
              <a:buChar char="▫"/>
              <a:defRPr sz="2600" b="0" i="0" u="none" strike="noStrike" cap="none">
                <a:solidFill>
                  <a:srgbClr val="FFFFFF"/>
                </a:solidFill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5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jpg"/><Relationship Id="rId4" Type="http://schemas.openxmlformats.org/officeDocument/2006/relationships/image" Target="../media/image6.pn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CCE5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"/>
          <p:cNvSpPr txBox="1">
            <a:spLocks noGrp="1"/>
          </p:cNvSpPr>
          <p:nvPr>
            <p:ph type="ctrTitle"/>
          </p:nvPr>
        </p:nvSpPr>
        <p:spPr>
          <a:xfrm>
            <a:off x="421500" y="2008970"/>
            <a:ext cx="8301000" cy="7137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010C16">
                <a:alpha val="149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pt-BR" sz="3200" dirty="0">
                <a:solidFill>
                  <a:srgbClr val="362C7C"/>
                </a:solidFill>
                <a:latin typeface="Raleway"/>
                <a:ea typeface="Raleway"/>
                <a:cs typeface="Raleway"/>
                <a:sym typeface="Raleway"/>
              </a:rPr>
              <a:t>Onde bate a minha língua? E a sua? Palatografia e </a:t>
            </a:r>
            <a:r>
              <a:rPr lang="pt-BR" sz="3200" dirty="0" err="1">
                <a:solidFill>
                  <a:srgbClr val="362C7C"/>
                </a:solidFill>
                <a:latin typeface="Raleway"/>
                <a:ea typeface="Raleway"/>
                <a:cs typeface="Raleway"/>
                <a:sym typeface="Raleway"/>
              </a:rPr>
              <a:t>linguografia</a:t>
            </a:r>
            <a:r>
              <a:rPr lang="pt-BR" sz="3200" dirty="0">
                <a:solidFill>
                  <a:srgbClr val="362C7C"/>
                </a:solidFill>
                <a:latin typeface="Raleway"/>
                <a:ea typeface="Raleway"/>
                <a:cs typeface="Raleway"/>
                <a:sym typeface="Raleway"/>
              </a:rPr>
              <a:t> estáticas como ferramenta didática para visualizar a variação fonética em sala de aula</a:t>
            </a:r>
            <a:endParaRPr sz="3200" dirty="0">
              <a:solidFill>
                <a:srgbClr val="362C7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" name="Google Shape;24;p1"/>
          <p:cNvSpPr txBox="1"/>
          <p:nvPr/>
        </p:nvSpPr>
        <p:spPr>
          <a:xfrm>
            <a:off x="4799165" y="4234649"/>
            <a:ext cx="3643500" cy="815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 dirty="0">
                <a:solidFill>
                  <a:srgbClr val="362C7C"/>
                </a:solidFill>
                <a:latin typeface="Raleway"/>
                <a:ea typeface="Raleway"/>
                <a:cs typeface="Raleway"/>
                <a:sym typeface="Raleway"/>
              </a:rPr>
              <a:t>Andressa Toni (</a:t>
            </a:r>
            <a:r>
              <a:rPr lang="pt-BR" sz="2000" dirty="0">
                <a:solidFill>
                  <a:srgbClr val="362C7C"/>
                </a:solidFill>
                <a:latin typeface="Raleway"/>
                <a:ea typeface="Raleway"/>
                <a:cs typeface="Raleway"/>
                <a:sym typeface="Raleway"/>
              </a:rPr>
              <a:t>UNICENTRO</a:t>
            </a:r>
            <a:r>
              <a:rPr lang="pt-BR" sz="2000" b="0" i="0" u="none" strike="noStrike" cap="none" dirty="0">
                <a:solidFill>
                  <a:srgbClr val="362C7C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50" b="0" i="0" u="none" strike="noStrike" cap="none" dirty="0">
                <a:solidFill>
                  <a:srgbClr val="362C7C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i="1" dirty="0">
                <a:solidFill>
                  <a:srgbClr val="362C7C"/>
                </a:solidFill>
                <a:latin typeface="Raleway"/>
                <a:ea typeface="Raleway"/>
                <a:cs typeface="Raleway"/>
                <a:sym typeface="Raleway"/>
              </a:rPr>
              <a:t>andressa.toni@alumni.usp.br</a:t>
            </a:r>
            <a:endParaRPr lang="pt-BR" sz="2000" b="0" i="1" u="none" strike="noStrike" cap="none" dirty="0">
              <a:solidFill>
                <a:srgbClr val="362C7C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CD74D39-F9DF-998C-6BF9-95A98D931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010"/>
            <a:ext cx="9144000" cy="167768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188CF38-3879-42D6-B96D-862B0D5B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278" y="4259228"/>
            <a:ext cx="871722" cy="79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10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Procedimento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pt-BR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271022" y="1375234"/>
            <a:ext cx="6804884" cy="3693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Sugestões de estímulos e perguntas iniciais: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1C405D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Seu /t/ é dental ou alveolar? Apical ou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laminal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Seu /ʎ/ é palatal ou alveolar? Ou seja, você fala realmente [ˈ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a.ʎʊ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] ou [ˈ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a.lʲʊ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] ‘alho’?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Seu /ɲ/ é palatal ou alveolar? Ou seja, você fala realmente [ˈ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u.ɲɐ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] ou [ˈ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u.j̃ɐ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] ‘unha’?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Qual caminho o ar encontra para ser expelido no seu /s/?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Na produção de /l/, o ar é expelido pelos dois lados da língua ou por um lado só?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Compare os sons /l/ e /ɾ/, ambos classificados como coronais/alveolares. O ponto de articulação no palato é igual ou diferente?</a:t>
            </a:r>
          </a:p>
        </p:txBody>
      </p:sp>
      <p:pic>
        <p:nvPicPr>
          <p:cNvPr id="60" name="Google Shape;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0391" y="4431187"/>
            <a:ext cx="548700" cy="6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Espaço Reservado para Texto 2">
            <a:extLst>
              <a:ext uri="{FF2B5EF4-FFF2-40B4-BE49-F238E27FC236}">
                <a16:creationId xmlns:a16="http://schemas.microsoft.com/office/drawing/2014/main" id="{B5D82E3A-C810-44BC-AD59-646D16D53AA7}"/>
              </a:ext>
            </a:extLst>
          </p:cNvPr>
          <p:cNvSpPr txBox="1">
            <a:spLocks/>
          </p:cNvSpPr>
          <p:nvPr/>
        </p:nvSpPr>
        <p:spPr>
          <a:xfrm>
            <a:off x="7269786" y="1375234"/>
            <a:ext cx="1624613" cy="3061342"/>
          </a:xfrm>
          <a:prstGeom prst="rect">
            <a:avLst/>
          </a:prstGeom>
          <a:ln>
            <a:solidFill>
              <a:srgbClr val="F2BAF8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7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/t/: 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/d/: 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/n/: 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/l/:  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ama;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/ɾ/: A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</a:t>
            </a:r>
          </a:p>
          <a:p>
            <a:pPr algn="just">
              <a:lnSpc>
                <a:spcPct val="107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/s/: 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apo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/ʃ/: 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 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/ɲ/: Ama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ã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/ʎ/: A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lh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/k/: 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apa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pt-BR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c/: </a:t>
            </a:r>
            <a:r>
              <a:rPr lang="pt-BR" sz="1600" b="1" u="sng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pt-BR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epe</a:t>
            </a:r>
            <a:endParaRPr lang="pt-BR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600DF3-34DA-4D71-928F-9177F54E012C}"/>
              </a:ext>
            </a:extLst>
          </p:cNvPr>
          <p:cNvSpPr txBox="1"/>
          <p:nvPr/>
        </p:nvSpPr>
        <p:spPr>
          <a:xfrm>
            <a:off x="5550301" y="162206"/>
            <a:ext cx="3327894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F2BAF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IMPORTANTE: </a:t>
            </a:r>
          </a:p>
          <a:p>
            <a:pPr algn="just"/>
            <a:r>
              <a:rPr lang="pt-BR" dirty="0"/>
              <a:t>Combinar sempre com vogais abertas. Combinar sempre com consoantes labiais, para evitar sobrepor contatos</a:t>
            </a:r>
          </a:p>
        </p:txBody>
      </p:sp>
    </p:spTree>
    <p:extLst>
      <p:ext uri="{BB962C8B-B14F-4D97-AF65-F5344CB8AC3E}">
        <p14:creationId xmlns:p14="http://schemas.microsoft.com/office/powerpoint/2010/main" val="39990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11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Comparando 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palatografias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1C405D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pt-BR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1" name="Google Shape;6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0A46A5-4CDD-4662-BFD7-A861AB5DCC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3" t="5907" r="28126" b="43003"/>
          <a:stretch/>
        </p:blipFill>
        <p:spPr>
          <a:xfrm>
            <a:off x="0" y="1164213"/>
            <a:ext cx="2162972" cy="262779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CB80F49-0271-433A-BC33-C5AC247338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99" t="18326" r="24927" b="33519"/>
          <a:stretch/>
        </p:blipFill>
        <p:spPr>
          <a:xfrm>
            <a:off x="4572000" y="2661372"/>
            <a:ext cx="2290439" cy="2476864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62856D7-EF6E-4F6F-8DF0-A914280DE1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5" t="30497" r="19601" b="43018"/>
          <a:stretch/>
        </p:blipFill>
        <p:spPr>
          <a:xfrm>
            <a:off x="2162972" y="1169676"/>
            <a:ext cx="2357049" cy="2627791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06F0371F-058E-452D-AE4B-2071B13148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8" t="49237" r="23250" b="24659"/>
          <a:stretch/>
        </p:blipFill>
        <p:spPr>
          <a:xfrm>
            <a:off x="6862439" y="2674673"/>
            <a:ext cx="2400459" cy="246882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CD5E53D0-FFE9-48E3-8EE4-FF33D6B5D4B7}"/>
              </a:ext>
            </a:extLst>
          </p:cNvPr>
          <p:cNvSpPr txBox="1"/>
          <p:nvPr/>
        </p:nvSpPr>
        <p:spPr>
          <a:xfrm>
            <a:off x="1531554" y="3849799"/>
            <a:ext cx="127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highlight>
                  <a:srgbClr val="F2BAF8"/>
                </a:highlight>
              </a:rPr>
              <a:t>Alho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732E151D-F0BA-4C96-BB14-602DACF2F7DF}"/>
              </a:ext>
            </a:extLst>
          </p:cNvPr>
          <p:cNvSpPr txBox="1"/>
          <p:nvPr/>
        </p:nvSpPr>
        <p:spPr>
          <a:xfrm>
            <a:off x="6222452" y="2185564"/>
            <a:ext cx="127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highlight>
                  <a:srgbClr val="F2BAF8"/>
                </a:highlight>
              </a:rPr>
              <a:t>Amanhã</a:t>
            </a:r>
          </a:p>
        </p:txBody>
      </p:sp>
    </p:spTree>
    <p:extLst>
      <p:ext uri="{BB962C8B-B14F-4D97-AF65-F5344CB8AC3E}">
        <p14:creationId xmlns:p14="http://schemas.microsoft.com/office/powerpoint/2010/main" val="4118161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12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Comparando </a:t>
            </a:r>
            <a:r>
              <a:rPr kumimoji="0" lang="pt-B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palatografias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rgbClr val="1C405D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pt-BR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1" name="Google Shape;6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CD5E53D0-FFE9-48E3-8EE4-FF33D6B5D4B7}"/>
              </a:ext>
            </a:extLst>
          </p:cNvPr>
          <p:cNvSpPr txBox="1"/>
          <p:nvPr/>
        </p:nvSpPr>
        <p:spPr>
          <a:xfrm>
            <a:off x="1513678" y="3856558"/>
            <a:ext cx="1279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2BAF8"/>
                </a:highlight>
                <a:uLnTx/>
                <a:uFillTx/>
                <a:latin typeface="Arial"/>
                <a:cs typeface="Arial"/>
                <a:sym typeface="Arial"/>
              </a:rPr>
              <a:t>Tapa - alveolar</a:t>
            </a: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8417F04F-D379-444A-8870-A25C410DAA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4" t="66088" r="32095" b="5317"/>
          <a:stretch/>
        </p:blipFill>
        <p:spPr>
          <a:xfrm>
            <a:off x="0" y="1166366"/>
            <a:ext cx="2153665" cy="266393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E79B6D69-C3C8-4594-A60C-D01A739C98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6" t="59845" r="24179" b="10700"/>
          <a:stretch/>
        </p:blipFill>
        <p:spPr>
          <a:xfrm>
            <a:off x="2153665" y="1166365"/>
            <a:ext cx="2182994" cy="266393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7860810-87AD-4AB2-9E27-1B240A2313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6" t="2103" r="12975" b="35904"/>
          <a:stretch/>
        </p:blipFill>
        <p:spPr>
          <a:xfrm>
            <a:off x="4631285" y="1190433"/>
            <a:ext cx="2281561" cy="25566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2338684C-71AE-4804-A6B9-4BF7DF9D44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2" t="51744" r="34257" b="14225"/>
          <a:stretch/>
        </p:blipFill>
        <p:spPr>
          <a:xfrm>
            <a:off x="6912846" y="1190433"/>
            <a:ext cx="2231154" cy="25566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D3147C44-725B-4889-A3AC-E7FE618657DC}"/>
              </a:ext>
            </a:extLst>
          </p:cNvPr>
          <p:cNvSpPr txBox="1"/>
          <p:nvPr/>
        </p:nvSpPr>
        <p:spPr>
          <a:xfrm>
            <a:off x="6350350" y="3796427"/>
            <a:ext cx="1279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2BAF8"/>
                </a:highlight>
                <a:uLnTx/>
                <a:uFillTx/>
                <a:latin typeface="Arial"/>
                <a:cs typeface="Arial"/>
                <a:sym typeface="Arial"/>
              </a:rPr>
              <a:t>Tapa - dental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D052ABC0-87BE-4388-9F70-BC5467BD6BFA}"/>
              </a:ext>
            </a:extLst>
          </p:cNvPr>
          <p:cNvSpPr/>
          <p:nvPr/>
        </p:nvSpPr>
        <p:spPr>
          <a:xfrm rot="13923502">
            <a:off x="3747290" y="3357435"/>
            <a:ext cx="430689" cy="294632"/>
          </a:xfrm>
          <a:prstGeom prst="rightArrow">
            <a:avLst/>
          </a:prstGeom>
          <a:solidFill>
            <a:srgbClr val="FF0000"/>
          </a:solidFill>
          <a:ln>
            <a:solidFill>
              <a:srgbClr val="F2BAF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: para a Direita 18">
            <a:extLst>
              <a:ext uri="{FF2B5EF4-FFF2-40B4-BE49-F238E27FC236}">
                <a16:creationId xmlns:a16="http://schemas.microsoft.com/office/drawing/2014/main" id="{8442A7DC-8ED9-4668-823B-2DA155C49B17}"/>
              </a:ext>
            </a:extLst>
          </p:cNvPr>
          <p:cNvSpPr/>
          <p:nvPr/>
        </p:nvSpPr>
        <p:spPr>
          <a:xfrm rot="13923502">
            <a:off x="1443489" y="3175299"/>
            <a:ext cx="430689" cy="294632"/>
          </a:xfrm>
          <a:prstGeom prst="rightArrow">
            <a:avLst/>
          </a:prstGeom>
          <a:solidFill>
            <a:srgbClr val="FF0000"/>
          </a:solidFill>
          <a:ln>
            <a:solidFill>
              <a:srgbClr val="F2BAF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3F97E3EE-A66F-4D34-A179-E5793B6ED8B3}"/>
              </a:ext>
            </a:extLst>
          </p:cNvPr>
          <p:cNvSpPr/>
          <p:nvPr/>
        </p:nvSpPr>
        <p:spPr>
          <a:xfrm rot="13923502">
            <a:off x="5930284" y="3711868"/>
            <a:ext cx="430689" cy="294632"/>
          </a:xfrm>
          <a:prstGeom prst="rightArrow">
            <a:avLst/>
          </a:prstGeom>
          <a:solidFill>
            <a:srgbClr val="FF0000"/>
          </a:solidFill>
          <a:ln>
            <a:solidFill>
              <a:srgbClr val="F2BAF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E2DFD13C-CFF0-4EF7-B230-139A2A869200}"/>
              </a:ext>
            </a:extLst>
          </p:cNvPr>
          <p:cNvSpPr/>
          <p:nvPr/>
        </p:nvSpPr>
        <p:spPr>
          <a:xfrm rot="13923502">
            <a:off x="8479028" y="3451460"/>
            <a:ext cx="430689" cy="294632"/>
          </a:xfrm>
          <a:prstGeom prst="rightArrow">
            <a:avLst/>
          </a:prstGeom>
          <a:solidFill>
            <a:srgbClr val="FF0000"/>
          </a:solidFill>
          <a:ln>
            <a:solidFill>
              <a:srgbClr val="F2BAF8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0800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5cb24efa26_0_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sp>
        <p:nvSpPr>
          <p:cNvPr id="40" name="Google Shape;40;g5cb24efa26_0_20"/>
          <p:cNvSpPr txBox="1"/>
          <p:nvPr/>
        </p:nvSpPr>
        <p:spPr>
          <a:xfrm>
            <a:off x="743068" y="507687"/>
            <a:ext cx="730948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800" b="1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Sequência didática</a:t>
            </a:r>
            <a:endParaRPr lang="pt-BR" sz="2800" b="1" i="0" u="none" strike="noStrike" cap="none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" name="Google Shape;41;g5cb24efa26_0_20"/>
          <p:cNvSpPr txBox="1"/>
          <p:nvPr/>
        </p:nvSpPr>
        <p:spPr>
          <a:xfrm>
            <a:off x="743068" y="1279154"/>
            <a:ext cx="7638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0050" indent="-400050" algn="just">
              <a:buAutoNum type="romanLcParenR"/>
            </a:pPr>
            <a:r>
              <a:rPr lang="pt-BR" sz="2400" dirty="0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Apresentação dos conceitos teóricos e da técnica;</a:t>
            </a:r>
          </a:p>
          <a:p>
            <a:pPr marL="400050" indent="-400050" algn="just">
              <a:buAutoNum type="romanLcParenR"/>
            </a:pPr>
            <a:r>
              <a:rPr lang="pt-BR" sz="2400" dirty="0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Coleta dos dados </a:t>
            </a:r>
            <a:r>
              <a:rPr lang="pt-BR" sz="2400" dirty="0" err="1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palatográficos</a:t>
            </a:r>
            <a:r>
              <a:rPr lang="pt-BR" sz="2400" dirty="0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BR" sz="2400" dirty="0" err="1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linguográficos</a:t>
            </a:r>
            <a:r>
              <a:rPr lang="pt-BR" sz="2400" dirty="0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marL="400050" indent="-400050" algn="just">
              <a:buAutoNum type="romanLcParenR"/>
            </a:pPr>
            <a:r>
              <a:rPr lang="pt-BR" sz="2400" dirty="0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Interpretação das fotografias </a:t>
            </a:r>
            <a:r>
              <a:rPr lang="pt-BR" sz="2400" dirty="0" err="1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palatográficas</a:t>
            </a:r>
            <a:r>
              <a:rPr lang="pt-BR" sz="2400" dirty="0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pt-BR" sz="2400" dirty="0" err="1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linguográficas</a:t>
            </a:r>
            <a:r>
              <a:rPr lang="pt-BR" sz="2400" dirty="0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coletadas, reconhecendo os articuladores ativos e passivos da fala e os diferentes pontos e modos de articulação; </a:t>
            </a:r>
          </a:p>
          <a:p>
            <a:pPr marL="400050" indent="-400050" algn="just">
              <a:buAutoNum type="romanLcParenR"/>
            </a:pPr>
            <a:r>
              <a:rPr lang="pt-BR" sz="2400" dirty="0">
                <a:solidFill>
                  <a:srgbClr val="333333"/>
                </a:solidFill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pt-BR" sz="2400" dirty="0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econhecimento das variantes fonéticas; </a:t>
            </a:r>
          </a:p>
          <a:p>
            <a:pPr marL="400050" indent="-400050" algn="just">
              <a:buAutoNum type="romanLcParenR"/>
            </a:pPr>
            <a:r>
              <a:rPr lang="pt-BR" sz="2400" dirty="0">
                <a:solidFill>
                  <a:srgbClr val="333333"/>
                </a:solidFill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2400" dirty="0">
                <a:solidFill>
                  <a:srgbClr val="333333"/>
                </a:solidFill>
                <a:effectLst/>
                <a:latin typeface="Quattrocento Sans" panose="020B05020500000200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 meio de informações socioeconômicas dos participantes, criação de hipóteses para relacionar a variação observada a padrões sociolinguísticos. </a:t>
            </a:r>
            <a:endParaRPr lang="pt-BR" sz="3200" dirty="0">
              <a:latin typeface="Quattrocento Sans" panose="020B0502050000020003" pitchFamily="34" charset="0"/>
            </a:endParaRPr>
          </a:p>
          <a:p>
            <a:endParaRPr lang="pt-BR" sz="24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3" name="Google Shape;43;g5cb24efa26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978A8B60-A995-C5D0-FB98-EB08EE4FAA9A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931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14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Resultados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296067" y="1451733"/>
            <a:ext cx="8333028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Sequência didática foi aplicada em seis oficinas;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Reação bastante positiva dos alunos (“Me senti um cientista!”);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Pontos de dificuldade: posicionamento correto do espelho; ausência de legendas nas imagens;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Pontos positivos: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Após a coleta, foi possível observar variação nos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PoA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ativos e passivos dos sons /t, l, ɾ, ʎ, ɲ/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Wingdings" panose="05000000000000000000" pitchFamily="2" charset="2"/>
              </a:rPr>
              <a:t>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variações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alofônicas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, transcrição fonética estreita;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Visualização das diferenças entre dental, alveolar, pós-alveolar;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Alunos demonstraram consciência articulatória;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Observação de contatos assimétricos e idiossincráticos.</a:t>
            </a:r>
          </a:p>
        </p:txBody>
      </p:sp>
      <p:pic>
        <p:nvPicPr>
          <p:cNvPr id="60" name="Google Shape;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550" y="3891675"/>
            <a:ext cx="864326" cy="10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65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15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Resultados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296067" y="1451733"/>
            <a:ext cx="833302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Sequência didática foi aplicada em seis oficinas;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Reação bastante positiva dos alunos (“Me senti um cientista!”);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1C405D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Pontos de dificuldade: posicionamento correto do espelho; ausência de legendas nas imagens; sujeira; manuseamento de espelhos.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1C405D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Pontos positivos: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Após a coleta, foi possível observar variação nos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PoA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ativos e passivos dos sons /t, l, ɾ, ʎ, ɲ/ 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Wingdings" panose="05000000000000000000" pitchFamily="2" charset="2"/>
              </a:rPr>
              <a:t>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variações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alofônicas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, transcrição fonética estreita;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Visualização das diferenças entre dental, alveolar, pós-alveolar;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Alunos demonstraram consciência articulatória;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Observação de contatos assimétricos e idiossincráticos.</a:t>
            </a:r>
          </a:p>
        </p:txBody>
      </p:sp>
      <p:pic>
        <p:nvPicPr>
          <p:cNvPr id="60" name="Google Shape;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550" y="3891675"/>
            <a:ext cx="864326" cy="10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312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16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Conclusão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340455" y="1333571"/>
            <a:ext cx="8315273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Aproximar Fonética Experimental e ensino de Fonética na universidade é bastante produtivo: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rgbClr val="1C405D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Interdisciplinaridade;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Letramento científico;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Materialização de conceitos teóricos;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Visualização da variação;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Método simples, acessível e com bons resultados qualitativos.</a:t>
            </a:r>
          </a:p>
        </p:txBody>
      </p:sp>
      <p:pic>
        <p:nvPicPr>
          <p:cNvPr id="60" name="Google Shape;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4958" y="2425225"/>
            <a:ext cx="864326" cy="10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2325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17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Referências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296067" y="1451733"/>
            <a:ext cx="8333028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REIS, César. Descrição fonética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eletropalatográfica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de fones Alveolares. J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Soc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Bras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Fonoaudiol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. 2012;24(3):255-61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endParaRPr lang="pt-BR" sz="1800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REIS, César; ANTUNES, Leandra. Estudo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palatográfico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de sons consonantais do português. In: </a:t>
            </a: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Estudos em Fonética e Fonologia do Português</a:t>
            </a:r>
            <a:r>
              <a:rPr lang="pt-BR" sz="1800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 Belo Horizonte: FALE UFMG, 2002. </a:t>
            </a:r>
          </a:p>
        </p:txBody>
      </p:sp>
      <p:pic>
        <p:nvPicPr>
          <p:cNvPr id="60" name="Google Shape;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550" y="3891675"/>
            <a:ext cx="864326" cy="10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136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5cb24efa26_0_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  <p:sp>
        <p:nvSpPr>
          <p:cNvPr id="40" name="Google Shape;40;g5cb24efa26_0_20"/>
          <p:cNvSpPr txBox="1"/>
          <p:nvPr/>
        </p:nvSpPr>
        <p:spPr>
          <a:xfrm>
            <a:off x="743068" y="507687"/>
            <a:ext cx="730948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800" b="1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O que é?</a:t>
            </a:r>
            <a:endParaRPr lang="pt-BR" sz="2800" b="1" i="0" u="none" strike="noStrike" cap="none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" name="Google Shape;41;g5cb24efa26_0_20"/>
          <p:cNvSpPr txBox="1"/>
          <p:nvPr/>
        </p:nvSpPr>
        <p:spPr>
          <a:xfrm>
            <a:off x="111371" y="1251693"/>
            <a:ext cx="4631801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1C405D"/>
                </a:solidFill>
                <a:latin typeface="Raleway"/>
                <a:sym typeface="Raleway"/>
              </a:rPr>
              <a:t>Método para localizar os pontos de contato entre a língua e o palato durante a produção de fala -&gt; carimbo;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rgbClr val="1C405D"/>
              </a:solidFill>
              <a:latin typeface="Raleway"/>
              <a:sym typeface="Raleway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rgbClr val="1C405D"/>
                </a:solidFill>
                <a:latin typeface="Raleway"/>
                <a:sym typeface="Raleway"/>
              </a:rPr>
              <a:t> </a:t>
            </a:r>
            <a:r>
              <a:rPr lang="pt-BR" sz="1800" dirty="0">
                <a:solidFill>
                  <a:srgbClr val="1C405D"/>
                </a:solidFill>
                <a:latin typeface="Raleway"/>
                <a:sym typeface="Raleway"/>
              </a:rPr>
              <a:t>Na </a:t>
            </a:r>
            <a:r>
              <a:rPr lang="pt-BR" sz="1800" b="1" dirty="0" err="1">
                <a:solidFill>
                  <a:srgbClr val="1C405D"/>
                </a:solidFill>
                <a:latin typeface="Raleway"/>
                <a:sym typeface="Raleway"/>
              </a:rPr>
              <a:t>palatografia</a:t>
            </a:r>
            <a:r>
              <a:rPr lang="pt-BR" sz="1800" dirty="0">
                <a:solidFill>
                  <a:srgbClr val="1C405D"/>
                </a:solidFill>
                <a:latin typeface="Raleway"/>
                <a:sym typeface="Raleway"/>
              </a:rPr>
              <a:t>, analisam-se as marcas deixadas no </a:t>
            </a:r>
            <a:r>
              <a:rPr lang="pt-BR" sz="1800" b="1" dirty="0">
                <a:solidFill>
                  <a:srgbClr val="1C405D"/>
                </a:solidFill>
                <a:latin typeface="Raleway"/>
                <a:sym typeface="Raleway"/>
              </a:rPr>
              <a:t>palato</a:t>
            </a:r>
            <a:r>
              <a:rPr lang="pt-BR" sz="1800" dirty="0">
                <a:solidFill>
                  <a:srgbClr val="1C405D"/>
                </a:solidFill>
                <a:latin typeface="Raleway"/>
                <a:sym typeface="Raleway"/>
              </a:rPr>
              <a:t> pelo contato da língua;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>
              <a:solidFill>
                <a:srgbClr val="1C405D"/>
              </a:solidFill>
              <a:latin typeface="Raleway"/>
              <a:sym typeface="Raleway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>
                <a:solidFill>
                  <a:srgbClr val="1C405D"/>
                </a:solidFill>
                <a:latin typeface="Raleway"/>
                <a:sym typeface="Raleway"/>
              </a:rPr>
              <a:t> Na</a:t>
            </a:r>
            <a:r>
              <a:rPr lang="pt-BR" sz="1800" b="1" dirty="0">
                <a:solidFill>
                  <a:srgbClr val="1C405D"/>
                </a:solidFill>
                <a:latin typeface="Raleway"/>
                <a:sym typeface="Raleway"/>
              </a:rPr>
              <a:t> </a:t>
            </a:r>
            <a:r>
              <a:rPr lang="pt-BR" sz="1800" b="1" dirty="0" err="1">
                <a:solidFill>
                  <a:srgbClr val="1C405D"/>
                </a:solidFill>
                <a:latin typeface="Raleway"/>
                <a:sym typeface="Raleway"/>
              </a:rPr>
              <a:t>linguografia</a:t>
            </a:r>
            <a:r>
              <a:rPr lang="pt-BR" sz="1800" dirty="0">
                <a:solidFill>
                  <a:srgbClr val="1C405D"/>
                </a:solidFill>
                <a:latin typeface="Raleway"/>
                <a:sym typeface="Raleway"/>
              </a:rPr>
              <a:t>, analisam-se as marcas deixadas na </a:t>
            </a:r>
            <a:r>
              <a:rPr lang="pt-BR" sz="1800" b="1" dirty="0">
                <a:solidFill>
                  <a:srgbClr val="1C405D"/>
                </a:solidFill>
                <a:latin typeface="Raleway"/>
                <a:sym typeface="Raleway"/>
              </a:rPr>
              <a:t>língua</a:t>
            </a:r>
            <a:r>
              <a:rPr lang="pt-BR" sz="1800" dirty="0">
                <a:solidFill>
                  <a:srgbClr val="1C405D"/>
                </a:solidFill>
                <a:latin typeface="Raleway"/>
                <a:sym typeface="Raleway"/>
              </a:rPr>
              <a:t> pelo contato com o palato.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200" dirty="0"/>
          </a:p>
        </p:txBody>
      </p:sp>
      <p:pic>
        <p:nvPicPr>
          <p:cNvPr id="42" name="Google Shape;42;g5cb24efa26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550" y="3891675"/>
            <a:ext cx="864326" cy="10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g5cb24efa26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978A8B60-A995-C5D0-FB98-EB08EE4FAA9A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D5A9C5A8-A35C-42F0-A8FC-F58EA7B886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t="23519" r="32766" b="11456"/>
          <a:stretch/>
        </p:blipFill>
        <p:spPr bwMode="auto">
          <a:xfrm>
            <a:off x="4572000" y="1200786"/>
            <a:ext cx="4460629" cy="38826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Shape 112">
            <a:extLst>
              <a:ext uri="{FF2B5EF4-FFF2-40B4-BE49-F238E27FC236}">
                <a16:creationId xmlns:a16="http://schemas.microsoft.com/office/drawing/2014/main" id="{8504BAD6-BB30-4318-853E-37138FADFD10}"/>
              </a:ext>
            </a:extLst>
          </p:cNvPr>
          <p:cNvSpPr txBox="1">
            <a:spLocks/>
          </p:cNvSpPr>
          <p:nvPr/>
        </p:nvSpPr>
        <p:spPr>
          <a:xfrm>
            <a:off x="0" y="1652442"/>
            <a:ext cx="4631801" cy="3112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228600" algn="just"/>
            <a:r>
              <a:rPr lang="pt-BR" sz="2000" dirty="0"/>
              <a:t> </a:t>
            </a:r>
            <a:endParaRPr lang="pt-BR" sz="2000" dirty="0">
              <a:sym typeface="Wingdings" panose="05000000000000000000" pitchFamily="2" charset="2"/>
            </a:endParaRPr>
          </a:p>
          <a:p>
            <a:pPr marL="457200" indent="-228600" algn="just"/>
            <a:endParaRPr lang="pt-BR" sz="2000" dirty="0"/>
          </a:p>
          <a:p>
            <a:pPr algn="just"/>
            <a:endParaRPr lang="pt-BR" sz="2000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C64A9A4-6307-4E64-BBD7-014D1F227905}"/>
              </a:ext>
            </a:extLst>
          </p:cNvPr>
          <p:cNvSpPr txBox="1"/>
          <p:nvPr/>
        </p:nvSpPr>
        <p:spPr>
          <a:xfrm>
            <a:off x="4567562" y="217982"/>
            <a:ext cx="4576438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Útil para caracterizar </a:t>
            </a:r>
            <a:r>
              <a:rPr lang="pt-B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PoA</a:t>
            </a:r>
            <a:r>
              <a:rPr lang="pt-B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passivo (dental vs. alveolar vs. pós-alveolar vs. palatal) e ativo (ponta vs. lâmina vs. parte inferior vs. corpo, porção central vs. lateral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5618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5cb24efa26_0_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  <p:sp>
        <p:nvSpPr>
          <p:cNvPr id="40" name="Google Shape;40;g5cb24efa26_0_20"/>
          <p:cNvSpPr txBox="1"/>
          <p:nvPr/>
        </p:nvSpPr>
        <p:spPr>
          <a:xfrm>
            <a:off x="743068" y="507687"/>
            <a:ext cx="7309482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800" b="1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O que é?</a:t>
            </a:r>
            <a:endParaRPr lang="pt-BR" sz="2800" b="1" i="0" u="none" strike="noStrike" cap="none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" name="Google Shape;41;g5cb24efa26_0_20"/>
          <p:cNvSpPr txBox="1"/>
          <p:nvPr/>
        </p:nvSpPr>
        <p:spPr>
          <a:xfrm>
            <a:off x="180993" y="1930186"/>
            <a:ext cx="1985159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400" b="1" dirty="0">
                <a:solidFill>
                  <a:srgbClr val="1C405D"/>
                </a:solidFill>
                <a:latin typeface="Raleway"/>
                <a:sym typeface="Raleway"/>
              </a:rPr>
              <a:t>Palatografia</a:t>
            </a:r>
            <a:endParaRPr b="1" dirty="0"/>
          </a:p>
        </p:txBody>
      </p:sp>
      <p:pic>
        <p:nvPicPr>
          <p:cNvPr id="42" name="Google Shape;42;g5cb24efa26_0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550" y="3891675"/>
            <a:ext cx="864326" cy="10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g5cb24efa26_0_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978A8B60-A995-C5D0-FB98-EB08EE4FAA9A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>
            <a:extLst>
              <a:ext uri="{FF2B5EF4-FFF2-40B4-BE49-F238E27FC236}">
                <a16:creationId xmlns:a16="http://schemas.microsoft.com/office/drawing/2014/main" id="{E666D524-8CD7-41F6-A2E9-35D1D478D6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9" t="50000" r="22108" b="23052"/>
          <a:stretch/>
        </p:blipFill>
        <p:spPr>
          <a:xfrm>
            <a:off x="2448438" y="1196231"/>
            <a:ext cx="1938969" cy="184808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5415C97D-AD65-4F2D-A2D9-AC048F86A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0" t="56546" r="22108" b="20482"/>
          <a:stretch/>
        </p:blipFill>
        <p:spPr>
          <a:xfrm>
            <a:off x="2591420" y="3206519"/>
            <a:ext cx="1652528" cy="1936981"/>
          </a:xfrm>
          <a:prstGeom prst="rect">
            <a:avLst/>
          </a:prstGeom>
        </p:spPr>
      </p:pic>
      <p:sp>
        <p:nvSpPr>
          <p:cNvPr id="10" name="Google Shape;41;g5cb24efa26_0_20">
            <a:extLst>
              <a:ext uri="{FF2B5EF4-FFF2-40B4-BE49-F238E27FC236}">
                <a16:creationId xmlns:a16="http://schemas.microsoft.com/office/drawing/2014/main" id="{DBBC88B3-DC38-4F00-9803-BE8C3B5D97CF}"/>
              </a:ext>
            </a:extLst>
          </p:cNvPr>
          <p:cNvSpPr txBox="1"/>
          <p:nvPr/>
        </p:nvSpPr>
        <p:spPr>
          <a:xfrm>
            <a:off x="210014" y="3919084"/>
            <a:ext cx="2057936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400" b="1" dirty="0" err="1">
                <a:solidFill>
                  <a:srgbClr val="1C405D"/>
                </a:solidFill>
                <a:latin typeface="Raleway"/>
                <a:sym typeface="Raleway"/>
              </a:rPr>
              <a:t>Linguografia</a:t>
            </a:r>
            <a:endParaRPr b="1" dirty="0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49FB322C-5483-44E7-A37C-F6A96AB3EA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1" t="29398" r="21537" b="39598"/>
          <a:stretch/>
        </p:blipFill>
        <p:spPr>
          <a:xfrm>
            <a:off x="4831574" y="1205973"/>
            <a:ext cx="1657359" cy="183833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2C48B99-9A6D-4FBD-9418-15C5A6FA73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9" t="58956" r="28105" b="16901"/>
          <a:stretch/>
        </p:blipFill>
        <p:spPr>
          <a:xfrm>
            <a:off x="4929485" y="3209774"/>
            <a:ext cx="1559448" cy="193698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3810EB8-836B-44A3-B3A7-F0023B1E97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 t="30201" r="20965" b="41526"/>
          <a:stretch/>
        </p:blipFill>
        <p:spPr>
          <a:xfrm>
            <a:off x="7002005" y="1196232"/>
            <a:ext cx="1859225" cy="1838336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8378164-12E2-4795-8007-A5DB9F2954B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3" t="52691" r="24678" b="21445"/>
          <a:stretch/>
        </p:blipFill>
        <p:spPr>
          <a:xfrm>
            <a:off x="7174470" y="3209774"/>
            <a:ext cx="1531344" cy="19413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7039616-3DAA-4A47-BDE4-30D5B478175D}"/>
              </a:ext>
            </a:extLst>
          </p:cNvPr>
          <p:cNvSpPr txBox="1"/>
          <p:nvPr/>
        </p:nvSpPr>
        <p:spPr>
          <a:xfrm>
            <a:off x="3078595" y="603823"/>
            <a:ext cx="116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[s]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D3DBBC0-407C-4F96-B1A8-C2F9B4CED975}"/>
              </a:ext>
            </a:extLst>
          </p:cNvPr>
          <p:cNvSpPr txBox="1"/>
          <p:nvPr/>
        </p:nvSpPr>
        <p:spPr>
          <a:xfrm>
            <a:off x="5397234" y="614184"/>
            <a:ext cx="116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[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ʃ</a:t>
            </a:r>
            <a:r>
              <a:rPr lang="pt-BR" sz="3200" dirty="0"/>
              <a:t>]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14FF141-95BD-4036-A5C1-6C73144F8D96}"/>
              </a:ext>
            </a:extLst>
          </p:cNvPr>
          <p:cNvSpPr txBox="1"/>
          <p:nvPr/>
        </p:nvSpPr>
        <p:spPr>
          <a:xfrm>
            <a:off x="7597996" y="603823"/>
            <a:ext cx="116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[t]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sp>
        <p:nvSpPr>
          <p:cNvPr id="31" name="Google Shape;31;p2"/>
          <p:cNvSpPr txBox="1"/>
          <p:nvPr/>
        </p:nvSpPr>
        <p:spPr>
          <a:xfrm>
            <a:off x="743068" y="476771"/>
            <a:ext cx="7309482" cy="74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Por que usar </a:t>
            </a:r>
            <a:r>
              <a:rPr lang="pt-BR" sz="2800" b="1" dirty="0" err="1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palatografia</a:t>
            </a:r>
            <a:r>
              <a:rPr lang="pt-BR" sz="2800" b="1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 e </a:t>
            </a:r>
            <a:r>
              <a:rPr lang="pt-BR" sz="2800" b="1" dirty="0" err="1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linguografia</a:t>
            </a:r>
            <a:r>
              <a:rPr lang="pt-BR" sz="2800" b="1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?</a:t>
            </a:r>
            <a:endParaRPr lang="pt-BR" sz="2800" b="1" i="0" u="none" strike="noStrike" cap="none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" name="Google Shape;32;p2"/>
          <p:cNvSpPr txBox="1"/>
          <p:nvPr/>
        </p:nvSpPr>
        <p:spPr>
          <a:xfrm>
            <a:off x="156029" y="1299224"/>
            <a:ext cx="8831941" cy="57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1C405D"/>
                </a:solidFill>
                <a:latin typeface="Raleway"/>
                <a:sym typeface="Raleway"/>
              </a:rPr>
              <a:t>TCC Luana Machado: “</a:t>
            </a:r>
            <a:r>
              <a:rPr lang="pt-BR" sz="2100" i="1" dirty="0">
                <a:solidFill>
                  <a:srgbClr val="1C405D"/>
                </a:solidFill>
                <a:latin typeface="Raleway"/>
                <a:sym typeface="Raleway"/>
              </a:rPr>
              <a:t>O ensino da fonética do português brasileiro como segunda língua para alunos surdos no curso de letras</a:t>
            </a:r>
            <a:r>
              <a:rPr lang="pt-BR" sz="2100" dirty="0">
                <a:solidFill>
                  <a:srgbClr val="1C405D"/>
                </a:solidFill>
                <a:latin typeface="Raleway"/>
                <a:sym typeface="Raleway"/>
              </a:rPr>
              <a:t>”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1C405D"/>
                </a:solidFill>
                <a:latin typeface="Raleway"/>
                <a:sym typeface="Raleway"/>
              </a:rPr>
              <a:t>Fonética experimental e Linguística de campo;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1C405D"/>
                </a:solidFill>
                <a:latin typeface="Raleway"/>
                <a:sym typeface="Raleway"/>
              </a:rPr>
              <a:t>Materialização/visualização de um ensino majoritariamente teórico, baseado na Tabela Fonética Internacional e na propriocepção;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1C405D"/>
                </a:solidFill>
                <a:latin typeface="Raleway"/>
                <a:sym typeface="Raleway"/>
              </a:rPr>
              <a:t> Forma de visualizar os articuladores ativos e passivos em ação durante a articulação;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100" dirty="0">
                <a:solidFill>
                  <a:srgbClr val="1C405D"/>
                </a:solidFill>
                <a:latin typeface="Raleway"/>
                <a:sym typeface="Raleway"/>
              </a:rPr>
              <a:t> Forma de visualizar conceitos como alofone/fonema, ponto de articulação, modo de articulação.</a:t>
            </a:r>
          </a:p>
        </p:txBody>
      </p:sp>
      <p:pic>
        <p:nvPicPr>
          <p:cNvPr id="34" name="Google Shape;3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8FFC620C-6547-3C83-CD94-8E905E3B8A5A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5cb24efa26_0_2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sp>
        <p:nvSpPr>
          <p:cNvPr id="49" name="Google Shape;49;g5cb24efa26_0_28"/>
          <p:cNvSpPr txBox="1"/>
          <p:nvPr/>
        </p:nvSpPr>
        <p:spPr>
          <a:xfrm>
            <a:off x="743067" y="507687"/>
            <a:ext cx="719193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t-BR" sz="2800" b="1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Objetivos da apresentação</a:t>
            </a:r>
            <a:endParaRPr lang="pt-BR" sz="2800" b="1" i="0" u="none" strike="noStrike" cap="none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0" name="Google Shape;50;g5cb24efa26_0_28"/>
          <p:cNvSpPr txBox="1"/>
          <p:nvPr/>
        </p:nvSpPr>
        <p:spPr>
          <a:xfrm>
            <a:off x="364947" y="1607112"/>
            <a:ext cx="8264148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C405D"/>
                </a:solidFill>
                <a:latin typeface="Raleway"/>
                <a:sym typeface="Raleway"/>
              </a:rPr>
              <a:t>Apresentar as técnicas de </a:t>
            </a:r>
            <a:r>
              <a:rPr lang="pt-BR" sz="2400" dirty="0" err="1">
                <a:solidFill>
                  <a:srgbClr val="1C405D"/>
                </a:solidFill>
                <a:latin typeface="Raleway"/>
                <a:sym typeface="Raleway"/>
              </a:rPr>
              <a:t>palatografia</a:t>
            </a:r>
            <a:r>
              <a:rPr lang="pt-BR" sz="2400" dirty="0">
                <a:solidFill>
                  <a:srgbClr val="1C405D"/>
                </a:solidFill>
                <a:latin typeface="Raleway"/>
                <a:sym typeface="Raleway"/>
              </a:rPr>
              <a:t> e </a:t>
            </a:r>
            <a:r>
              <a:rPr lang="pt-BR" sz="2400" dirty="0" err="1">
                <a:solidFill>
                  <a:srgbClr val="1C405D"/>
                </a:solidFill>
                <a:latin typeface="Raleway"/>
                <a:sym typeface="Raleway"/>
              </a:rPr>
              <a:t>linguografia</a:t>
            </a:r>
            <a:r>
              <a:rPr lang="pt-BR" sz="2400" dirty="0">
                <a:solidFill>
                  <a:srgbClr val="1C405D"/>
                </a:solidFill>
                <a:latin typeface="Raleway"/>
                <a:sym typeface="Raleway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1C405D"/>
              </a:solidFill>
              <a:latin typeface="Raleway"/>
              <a:sym typeface="Raleway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C405D"/>
                </a:solidFill>
                <a:latin typeface="Raleway"/>
                <a:sym typeface="Raleway"/>
              </a:rPr>
              <a:t>Propor a utilização destas técnicas como ferramenta didática;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2400" dirty="0">
              <a:solidFill>
                <a:srgbClr val="1C405D"/>
              </a:solidFill>
              <a:latin typeface="Raleway"/>
              <a:sym typeface="Raleway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1C405D"/>
                </a:solidFill>
                <a:latin typeface="Raleway"/>
                <a:sym typeface="Raleway"/>
              </a:rPr>
              <a:t>Utilizar as técnicas para ilustrar/visualizar a variação linguística.</a:t>
            </a:r>
            <a:endParaRPr lang="pt-BR" sz="2400" dirty="0"/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pic>
        <p:nvPicPr>
          <p:cNvPr id="51" name="Google Shape;51;g5cb24efa26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550" y="3891675"/>
            <a:ext cx="864326" cy="10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g5cb24efa26_0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882643A9-0192-A078-2ED5-A526016F99FC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pt-BR" sz="1300" b="0" i="0" u="none" strike="noStrike" cap="none">
                <a:solidFill>
                  <a:srgbClr val="FFFFFF"/>
                </a:solidFill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t>6</a:t>
            </a:fld>
            <a:endParaRPr sz="1300" b="0" i="0" u="none" strike="noStrike" cap="none">
              <a:solidFill>
                <a:srgbClr val="FFFFFF"/>
              </a:solidFill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2800"/>
            </a:pPr>
            <a:r>
              <a:rPr lang="pt-BR" sz="2800" b="1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Materiais necessários</a:t>
            </a:r>
            <a:endParaRPr lang="pt-BR" sz="2800" b="1" i="0" u="none" strike="noStrike" cap="none" dirty="0">
              <a:solidFill>
                <a:srgbClr val="1C405D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6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244908" y="1279108"/>
            <a:ext cx="5749626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 algn="just">
              <a:buSzPts val="2400"/>
              <a:buFont typeface="Arial" panose="020B0604020202020204" pitchFamily="34" charset="0"/>
              <a:buChar char="•"/>
            </a:pPr>
            <a:r>
              <a:rPr lang="pt-BR" sz="1800" b="0" i="0" u="none" strike="noStrike" cap="none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Carvão ativado em pó (vendido em farmácias ou lojas de suplemento);</a:t>
            </a:r>
          </a:p>
          <a:p>
            <a:pPr marL="285750" indent="-285750" algn="just">
              <a:buSzPts val="2400"/>
              <a:buFont typeface="Arial" panose="020B0604020202020204" pitchFamily="34" charset="0"/>
              <a:buChar char="•"/>
            </a:pPr>
            <a:r>
              <a:rPr lang="pt-BR" sz="1800" b="0" i="0" u="none" strike="noStrike" cap="none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Óleo de cozinha;</a:t>
            </a:r>
          </a:p>
          <a:p>
            <a:pPr marL="285750" indent="-285750" algn="just">
              <a:buSzPts val="2400"/>
              <a:buFont typeface="Arial" panose="020B0604020202020204" pitchFamily="34" charset="0"/>
              <a:buChar char="•"/>
            </a:pPr>
            <a:r>
              <a:rPr lang="pt-BR" sz="1800" b="0" i="0" u="none" strike="noStrike" cap="none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Espelho (que caiba na boca, de 5x7, 6x8, 7x9cm);</a:t>
            </a:r>
          </a:p>
          <a:p>
            <a:pPr marL="285750" indent="-285750" algn="just">
              <a:buSzPts val="2400"/>
              <a:buFont typeface="Arial" panose="020B0604020202020204" pitchFamily="34" charset="0"/>
              <a:buChar char="•"/>
            </a:pPr>
            <a:r>
              <a:rPr lang="pt-BR" sz="1800" b="0" i="0" u="none" strike="noStrike" cap="none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Pincel e esponja;</a:t>
            </a:r>
          </a:p>
          <a:p>
            <a:pPr marL="285750" indent="-285750" algn="just">
              <a:buSzPts val="2400"/>
              <a:buFont typeface="Arial" panose="020B0604020202020204" pitchFamily="34" charset="0"/>
              <a:buChar char="•"/>
            </a:pPr>
            <a:r>
              <a:rPr lang="pt-BR" sz="1800" b="0" i="0" u="none" strike="noStrike" cap="none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Câmera (pode ser celular);</a:t>
            </a:r>
          </a:p>
          <a:p>
            <a:pPr marL="285750" indent="-285750" algn="just">
              <a:buSzPts val="2400"/>
              <a:buFont typeface="Arial" panose="020B0604020202020204" pitchFamily="34" charset="0"/>
              <a:buChar char="•"/>
            </a:pPr>
            <a:r>
              <a:rPr lang="pt-BR" sz="1800" b="0" i="0" u="none" strike="noStrike" cap="none" dirty="0">
                <a:solidFill>
                  <a:srgbClr val="1C405D"/>
                </a:solidFill>
                <a:latin typeface="Raleway"/>
                <a:ea typeface="Raleway"/>
                <a:cs typeface="Raleway"/>
                <a:sym typeface="Raleway"/>
              </a:rPr>
              <a:t>Papel-toalha, copo descartável, saco plástico (para testar o tamanho do espelho), palitinho, luvas, pia com água por perto, álcool.</a:t>
            </a:r>
          </a:p>
        </p:txBody>
      </p:sp>
      <p:pic>
        <p:nvPicPr>
          <p:cNvPr id="60" name="Google Shape;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52550" y="3891675"/>
            <a:ext cx="864326" cy="106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/>
              <a:t> </a:t>
            </a:r>
            <a:endParaRPr lang="pt-B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0B9DB6A-70A1-4C7C-966F-CA835AF93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3415" y="1169675"/>
            <a:ext cx="2970585" cy="396078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7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Procedimento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0" name="Google Shape;60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716" y="4385569"/>
            <a:ext cx="497843" cy="651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WhatsApp Video 2024-10-08 at 09.15.56">
            <a:hlinkClick r:id="" action="ppaction://media"/>
            <a:extLst>
              <a:ext uri="{FF2B5EF4-FFF2-40B4-BE49-F238E27FC236}">
                <a16:creationId xmlns:a16="http://schemas.microsoft.com/office/drawing/2014/main" id="{4B3E5305-0DFD-4774-9682-22C46359C9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81397" y="-49"/>
            <a:ext cx="2911475" cy="51435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5DA5AB5-4C8D-434C-A093-F25B1E19CE38}"/>
              </a:ext>
            </a:extLst>
          </p:cNvPr>
          <p:cNvSpPr txBox="1"/>
          <p:nvPr/>
        </p:nvSpPr>
        <p:spPr>
          <a:xfrm>
            <a:off x="101269" y="1818889"/>
            <a:ext cx="31563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Reitor da Unicentro, professor Fabio Hernandes, realiza </a:t>
            </a:r>
            <a:r>
              <a:rPr lang="pt-BR" dirty="0" err="1"/>
              <a:t>palatografia</a:t>
            </a:r>
            <a:r>
              <a:rPr lang="pt-BR" dirty="0"/>
              <a:t> durante a Mostra Interativa do Paraná Faz Ciência, realizado na UEM entre 7e11 outubro de 2024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0741932-C31E-421B-AF90-762DCCF7902A}"/>
              </a:ext>
            </a:extLst>
          </p:cNvPr>
          <p:cNvSpPr txBox="1"/>
          <p:nvPr/>
        </p:nvSpPr>
        <p:spPr>
          <a:xfrm>
            <a:off x="612559" y="3810391"/>
            <a:ext cx="24119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Amanhã, na Feira de Profissões da escola Rubem Alves (Guarapuava – PR), vamos aplicar a técnica da </a:t>
            </a:r>
            <a:r>
              <a:rPr lang="pt-BR" dirty="0" err="1"/>
              <a:t>linguografia</a:t>
            </a:r>
            <a:r>
              <a:rPr lang="pt-BR" dirty="0"/>
              <a:t> em alunos do Ensino Médio</a:t>
            </a:r>
          </a:p>
        </p:txBody>
      </p:sp>
      <p:pic>
        <p:nvPicPr>
          <p:cNvPr id="6" name="Vídeo palatografia curso - Copia">
            <a:hlinkClick r:id="" action="ppaction://media"/>
            <a:extLst>
              <a:ext uri="{FF2B5EF4-FFF2-40B4-BE49-F238E27FC236}">
                <a16:creationId xmlns:a16="http://schemas.microsoft.com/office/drawing/2014/main" id="{34AB1953-70D2-405E-9BF0-00BE5019243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51575" y="-49"/>
            <a:ext cx="28924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7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8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Procedimento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199598" y="1333572"/>
            <a:ext cx="8699493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Procedimentos: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- Para realizar a </a:t>
            </a:r>
            <a:r>
              <a:rPr kumimoji="0" lang="pt-B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highlight>
                  <a:srgbClr val="F2BAF8"/>
                </a:highlight>
                <a:uLnTx/>
                <a:uFillTx/>
                <a:latin typeface="Raleway"/>
                <a:ea typeface="Raleway"/>
                <a:cs typeface="Raleway"/>
                <a:sym typeface="Raleway"/>
              </a:rPr>
              <a:t>palatografia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, pinte a língua com tinta e fotografe o carimbo deixado no palato, com o auxílio de um espelho.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Importante: o posicionamento do espelho deve ser sempre o mesmo, especialmente o ângulo (normalmente, 45°). O espelho deve ficar apoiado atrás dos últimos dentes (fundo) e acima dos dentes incisivos inferiores (frente).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1C405D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- Para realizar a </a:t>
            </a:r>
            <a:r>
              <a:rPr kumimoji="0" lang="pt-BR" sz="1800" b="1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highlight>
                  <a:srgbClr val="F2BAF8"/>
                </a:highlight>
                <a:uLnTx/>
                <a:uFillTx/>
                <a:latin typeface="Raleway"/>
                <a:ea typeface="Raleway"/>
                <a:cs typeface="Raleway"/>
                <a:sym typeface="Raleway"/>
              </a:rPr>
              <a:t>linguografia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, pinte o palato com tinta e fotografe o carimbo deixado na língua.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Importante: o posicionamento da língua deve ser sempre o mesmo (pedir para o falante colocar a “língua pra fora” o máximo que conseguir e deixá-la bem rígida).</a:t>
            </a:r>
          </a:p>
        </p:txBody>
      </p:sp>
      <p:pic>
        <p:nvPicPr>
          <p:cNvPr id="60" name="Google Shape;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0391" y="4431187"/>
            <a:ext cx="548700" cy="6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2" descr="UCLA Phonetics Lab Static Palatography">
            <a:extLst>
              <a:ext uri="{FF2B5EF4-FFF2-40B4-BE49-F238E27FC236}">
                <a16:creationId xmlns:a16="http://schemas.microsoft.com/office/drawing/2014/main" id="{70F8FF9E-FA2B-4136-9B1F-D8814F325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459" y="214744"/>
            <a:ext cx="3933825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356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DCCE5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tabLst/>
              <a:defRPr/>
            </a:pPr>
            <a:fld id="{00000000-1234-1234-1234-123412341234}" type="slidenum">
              <a:rPr kumimoji="0" lang="pt-BR" sz="1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BM Plex Sans Condensed SemiBold"/>
                <a:ea typeface="IBM Plex Sans Condensed SemiBold"/>
                <a:cs typeface="IBM Plex Sans Condensed SemiBold"/>
                <a:sym typeface="IBM Plex Sans Condensed SemiBold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  <a:tabLst/>
                <a:defRPr/>
              </a:pPr>
              <a:t>9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BM Plex Sans Condensed SemiBold"/>
              <a:ea typeface="IBM Plex Sans Condensed SemiBold"/>
              <a:cs typeface="IBM Plex Sans Condensed SemiBold"/>
              <a:sym typeface="IBM Plex Sans Condensed SemiBold"/>
            </a:endParaRPr>
          </a:p>
        </p:txBody>
      </p:sp>
      <p:sp>
        <p:nvSpPr>
          <p:cNvPr id="58" name="Google Shape;58;p5"/>
          <p:cNvSpPr txBox="1"/>
          <p:nvPr/>
        </p:nvSpPr>
        <p:spPr>
          <a:xfrm>
            <a:off x="743068" y="507687"/>
            <a:ext cx="719193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pt-BR" sz="2800" b="1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Procedimento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9" name="Google Shape;59;p5"/>
          <p:cNvSpPr txBox="1"/>
          <p:nvPr/>
        </p:nvSpPr>
        <p:spPr>
          <a:xfrm>
            <a:off x="199598" y="1333572"/>
            <a:ext cx="8699493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Passo a passo: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1: Misture o óleo e o carvão em pó no copo descartável;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2: Aplique a mistura no palato (ou na língua) usando um pincel ou esponja. Verifique se toda a língua ou todo o palato e dentes estão cobertos (respeitando seus limites);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3: Tome cuidado para não ter nenhum contato acidental;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4: Produza o som da forma mais natural possível e em seguida mantenha a boca aberta com a língua para fora, para evitar qualquer contato acidental;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5: Insira o espelho (para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palatografia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) ou posicione a língua (para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linguografia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5: Fotografe, lembrando de incluir a legenda na foto (para saber posteriormente qual foi o som produzido);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1C405D"/>
                </a:solidFill>
                <a:effectLst/>
                <a:uLnTx/>
                <a:uFillTx/>
                <a:latin typeface="Raleway"/>
                <a:ea typeface="Raleway"/>
                <a:cs typeface="Raleway"/>
                <a:sym typeface="Raleway"/>
              </a:rPr>
              <a:t>6: Enxágue a boca e passe para o próximo estímulo</a:t>
            </a:r>
          </a:p>
        </p:txBody>
      </p:sp>
      <p:pic>
        <p:nvPicPr>
          <p:cNvPr id="60" name="Google Shape;6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50391" y="4431187"/>
            <a:ext cx="548700" cy="63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5001" y="70250"/>
            <a:ext cx="1099425" cy="1099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EBEC19C-847C-4063-62FB-A8A7FC0E1126}"/>
              </a:ext>
            </a:extLst>
          </p:cNvPr>
          <p:cNvCxnSpPr/>
          <p:nvPr/>
        </p:nvCxnSpPr>
        <p:spPr>
          <a:xfrm>
            <a:off x="0" y="1169675"/>
            <a:ext cx="9144000" cy="0"/>
          </a:xfrm>
          <a:prstGeom prst="line">
            <a:avLst/>
          </a:prstGeom>
          <a:ln w="317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48B35353-D68B-4D5A-B88E-F0F014702B07}"/>
              </a:ext>
            </a:extLst>
          </p:cNvPr>
          <p:cNvSpPr txBox="1">
            <a:spLocks/>
          </p:cNvSpPr>
          <p:nvPr/>
        </p:nvSpPr>
        <p:spPr>
          <a:xfrm>
            <a:off x="244908" y="1451733"/>
            <a:ext cx="5685376" cy="276909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4826891"/>
      </p:ext>
    </p:extLst>
  </p:cSld>
  <p:clrMapOvr>
    <a:masterClrMapping/>
  </p:clrMapOvr>
</p:sld>
</file>

<file path=ppt/theme/theme1.xml><?xml version="1.0" encoding="utf-8"?>
<a:theme xmlns:a="http://schemas.openxmlformats.org/drawingml/2006/main" name="Edg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1264</Words>
  <Application>Microsoft Office PowerPoint</Application>
  <PresentationFormat>Apresentação na tela (16:9)</PresentationFormat>
  <Paragraphs>149</Paragraphs>
  <Slides>17</Slides>
  <Notes>17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5" baseType="lpstr">
      <vt:lpstr>Arial</vt:lpstr>
      <vt:lpstr>Calibri</vt:lpstr>
      <vt:lpstr>IBM Plex Sans Condensed</vt:lpstr>
      <vt:lpstr>IBM Plex Sans Condensed SemiBold</vt:lpstr>
      <vt:lpstr>Quattrocento Sans</vt:lpstr>
      <vt:lpstr>Raleway</vt:lpstr>
      <vt:lpstr>Wingdings</vt:lpstr>
      <vt:lpstr>Edgar template</vt:lpstr>
      <vt:lpstr>Onde bate a minha língua? E a sua? Palatografia e linguografia estáticas como ferramenta didática para visualizar a variação fonética em sala de aula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Onde bate a minha língua? E a sua? Palatografia e linguografia estáticas como ferramenta didática para visualizar a variação fonética em sala de aula</dc:title>
  <dc:creator>Sérgio Linard</dc:creator>
  <cp:lastModifiedBy>Andressa Toni</cp:lastModifiedBy>
  <cp:revision>5</cp:revision>
  <dcterms:modified xsi:type="dcterms:W3CDTF">2024-10-21T23:07:46Z</dcterms:modified>
</cp:coreProperties>
</file>