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4"/>
  </p:notesMasterIdLst>
  <p:sldIdLst>
    <p:sldId id="256" r:id="rId2"/>
    <p:sldId id="260" r:id="rId3"/>
    <p:sldId id="313" r:id="rId4"/>
    <p:sldId id="302" r:id="rId5"/>
    <p:sldId id="310" r:id="rId6"/>
    <p:sldId id="316" r:id="rId7"/>
    <p:sldId id="315" r:id="rId8"/>
    <p:sldId id="317" r:id="rId9"/>
    <p:sldId id="314" r:id="rId10"/>
    <p:sldId id="318" r:id="rId11"/>
    <p:sldId id="312" r:id="rId12"/>
    <p:sldId id="319" r:id="rId13"/>
    <p:sldId id="259" r:id="rId14"/>
    <p:sldId id="330" r:id="rId15"/>
    <p:sldId id="320" r:id="rId16"/>
    <p:sldId id="324" r:id="rId17"/>
    <p:sldId id="325" r:id="rId18"/>
    <p:sldId id="326" r:id="rId19"/>
    <p:sldId id="300" r:id="rId20"/>
    <p:sldId id="301" r:id="rId21"/>
    <p:sldId id="261" r:id="rId22"/>
    <p:sldId id="258" r:id="rId23"/>
    <p:sldId id="327" r:id="rId24"/>
    <p:sldId id="328" r:id="rId25"/>
    <p:sldId id="269" r:id="rId26"/>
    <p:sldId id="306" r:id="rId27"/>
    <p:sldId id="304" r:id="rId28"/>
    <p:sldId id="281" r:id="rId29"/>
    <p:sldId id="329" r:id="rId30"/>
    <p:sldId id="263" r:id="rId31"/>
    <p:sldId id="308" r:id="rId32"/>
    <p:sldId id="309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aytone One" panose="020B0604020202020204" charset="0"/>
      <p:regular r:id="rId39"/>
    </p:embeddedFont>
    <p:embeddedFont>
      <p:font typeface="Quattrocento Sans" panose="020B0502050000020003" pitchFamily="34" charset="0"/>
      <p:regular r:id="rId40"/>
      <p:bold r:id="rId41"/>
      <p:italic r:id="rId42"/>
      <p:boldItalic r:id="rId43"/>
    </p:embeddedFont>
    <p:embeddedFont>
      <p:font typeface="Questrial" pitchFamily="2" charset="0"/>
      <p:regular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E7FFEF"/>
    <a:srgbClr val="225558"/>
    <a:srgbClr val="CBF1D9"/>
    <a:srgbClr val="214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A21F84-1364-4483-ABE6-56B7C2910371}">
  <a:tblStyle styleId="{F6A21F84-1364-4483-ABE6-56B7C29103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78" autoAdjust="0"/>
  </p:normalViewPr>
  <p:slideViewPr>
    <p:cSldViewPr snapToGrid="0">
      <p:cViewPr varScale="1">
        <p:scale>
          <a:sx n="101" d="100"/>
          <a:sy n="101" d="100"/>
        </p:scale>
        <p:origin x="10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113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40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2253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b8ad8aa3d3_0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b8ad8aa3d3_0_1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>
          <a:extLst>
            <a:ext uri="{FF2B5EF4-FFF2-40B4-BE49-F238E27FC236}">
              <a16:creationId xmlns:a16="http://schemas.microsoft.com/office/drawing/2014/main" id="{E401E003-3C78-B4D0-338F-994C3476C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b8ad8aa3d3_0_1342:notes">
            <a:extLst>
              <a:ext uri="{FF2B5EF4-FFF2-40B4-BE49-F238E27FC236}">
                <a16:creationId xmlns:a16="http://schemas.microsoft.com/office/drawing/2014/main" id="{620DFB78-BB47-0D7C-E29C-1216E60169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b8ad8aa3d3_0_1342:notes">
            <a:extLst>
              <a:ext uri="{FF2B5EF4-FFF2-40B4-BE49-F238E27FC236}">
                <a16:creationId xmlns:a16="http://schemas.microsoft.com/office/drawing/2014/main" id="{A9A24D91-0404-0F7E-16FD-4D800FB7E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913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b924c6c1c1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b924c6c1c1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753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b924c6c1c1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b924c6c1c1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820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b8ad8aa3d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b8ad8aa3d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8f66849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8f66849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b8ad8aa3d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b8ad8aa3d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b8ad8aa3d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b8ad8aa3d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806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49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b8ad8aa3d3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b8ad8aa3d3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5662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90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Útil para caracterizar </a:t>
            </a:r>
            <a:r>
              <a:rPr lang="pt-BR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passivo (dental vs. alveolar vs. pós-alveolar vs. palatal) e ativo (ponta vs. lâmina vs. parte inferior vs. corpo, porção central vs. lateral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27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b924c6c1c1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b924c6c1c1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074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95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19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Luana: Momento 1) Entender o que é fonema (pares mínimos português e libras: </a:t>
            </a:r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ÁGUA/PIADA, QUEIJO/SORRIR, SAÚDE/PASTOR. 2) Palatografia; 3) Buscar variantes sociolinguísticas em PB e em Libras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035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781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8ad8aa3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8ad8aa3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10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1900" y="1386639"/>
            <a:ext cx="6196200" cy="19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1900" y="3294939"/>
            <a:ext cx="6196200" cy="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73165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725761" y="1349068"/>
            <a:ext cx="1173854" cy="2461458"/>
            <a:chOff x="6725761" y="1349068"/>
            <a:chExt cx="1173854" cy="2461458"/>
          </a:xfrm>
        </p:grpSpPr>
        <p:grpSp>
          <p:nvGrpSpPr>
            <p:cNvPr id="13" name="Google Shape;13;p2"/>
            <p:cNvGrpSpPr/>
            <p:nvPr/>
          </p:nvGrpSpPr>
          <p:grpSpPr>
            <a:xfrm rot="-5400000">
              <a:off x="6747803" y="1327027"/>
              <a:ext cx="1129770" cy="1173854"/>
              <a:chOff x="11" y="583339"/>
              <a:chExt cx="1129770" cy="117385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9686" y="583339"/>
                <a:ext cx="51388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49" extrusionOk="0">
                    <a:moveTo>
                      <a:pt x="802" y="0"/>
                    </a:moveTo>
                    <a:cubicBezTo>
                      <a:pt x="364" y="15"/>
                      <a:pt x="1" y="378"/>
                      <a:pt x="16" y="832"/>
                    </a:cubicBezTo>
                    <a:cubicBezTo>
                      <a:pt x="1" y="1270"/>
                      <a:pt x="364" y="1633"/>
                      <a:pt x="802" y="1648"/>
                    </a:cubicBezTo>
                    <a:cubicBezTo>
                      <a:pt x="1256" y="1633"/>
                      <a:pt x="1604" y="1270"/>
                      <a:pt x="1589" y="832"/>
                    </a:cubicBezTo>
                    <a:cubicBezTo>
                      <a:pt x="1604" y="378"/>
                      <a:pt x="1256" y="15"/>
                      <a:pt x="8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77103" y="584524"/>
                <a:ext cx="50908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78" extrusionOk="0">
                    <a:moveTo>
                      <a:pt x="795" y="1"/>
                    </a:moveTo>
                    <a:cubicBezTo>
                      <a:pt x="398" y="1"/>
                      <a:pt x="1" y="265"/>
                      <a:pt x="1" y="795"/>
                    </a:cubicBezTo>
                    <a:cubicBezTo>
                      <a:pt x="1" y="1316"/>
                      <a:pt x="398" y="1577"/>
                      <a:pt x="795" y="1577"/>
                    </a:cubicBezTo>
                    <a:cubicBezTo>
                      <a:pt x="1192" y="1577"/>
                      <a:pt x="1589" y="1316"/>
                      <a:pt x="1589" y="795"/>
                    </a:cubicBezTo>
                    <a:cubicBezTo>
                      <a:pt x="1589" y="265"/>
                      <a:pt x="1192" y="1"/>
                      <a:pt x="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3559" y="583435"/>
                <a:ext cx="52349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6" extrusionOk="0">
                    <a:moveTo>
                      <a:pt x="817" y="1"/>
                    </a:moveTo>
                    <a:cubicBezTo>
                      <a:pt x="409" y="1"/>
                      <a:pt x="1" y="277"/>
                      <a:pt x="31" y="829"/>
                    </a:cubicBezTo>
                    <a:cubicBezTo>
                      <a:pt x="1" y="1267"/>
                      <a:pt x="364" y="1645"/>
                      <a:pt x="817" y="1645"/>
                    </a:cubicBezTo>
                    <a:cubicBezTo>
                      <a:pt x="1271" y="1645"/>
                      <a:pt x="1619" y="1267"/>
                      <a:pt x="1604" y="829"/>
                    </a:cubicBezTo>
                    <a:cubicBezTo>
                      <a:pt x="1634" y="277"/>
                      <a:pt x="1226" y="1"/>
                      <a:pt x="8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10752" y="583435"/>
                <a:ext cx="52093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46" extrusionOk="0">
                    <a:moveTo>
                      <a:pt x="815" y="1"/>
                    </a:moveTo>
                    <a:cubicBezTo>
                      <a:pt x="408" y="1"/>
                      <a:pt x="0" y="277"/>
                      <a:pt x="23" y="829"/>
                    </a:cubicBezTo>
                    <a:cubicBezTo>
                      <a:pt x="8" y="1267"/>
                      <a:pt x="371" y="1645"/>
                      <a:pt x="809" y="1645"/>
                    </a:cubicBezTo>
                    <a:cubicBezTo>
                      <a:pt x="1263" y="1645"/>
                      <a:pt x="1626" y="1267"/>
                      <a:pt x="1596" y="829"/>
                    </a:cubicBezTo>
                    <a:cubicBezTo>
                      <a:pt x="1626" y="277"/>
                      <a:pt x="1221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078874" y="584524"/>
                <a:ext cx="50427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8" extrusionOk="0">
                    <a:moveTo>
                      <a:pt x="787" y="1"/>
                    </a:moveTo>
                    <a:cubicBezTo>
                      <a:pt x="394" y="1"/>
                      <a:pt x="1" y="265"/>
                      <a:pt x="1" y="795"/>
                    </a:cubicBezTo>
                    <a:cubicBezTo>
                      <a:pt x="1" y="1316"/>
                      <a:pt x="394" y="1577"/>
                      <a:pt x="787" y="1577"/>
                    </a:cubicBezTo>
                    <a:cubicBezTo>
                      <a:pt x="1180" y="1577"/>
                      <a:pt x="1574" y="1316"/>
                      <a:pt x="1574" y="795"/>
                    </a:cubicBezTo>
                    <a:cubicBezTo>
                      <a:pt x="1574" y="265"/>
                      <a:pt x="1180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3" y="863347"/>
                <a:ext cx="59141" cy="5331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64" extrusionOk="0">
                    <a:moveTo>
                      <a:pt x="1044" y="0"/>
                    </a:moveTo>
                    <a:cubicBezTo>
                      <a:pt x="1" y="61"/>
                      <a:pt x="1" y="1603"/>
                      <a:pt x="1044" y="1663"/>
                    </a:cubicBezTo>
                    <a:cubicBezTo>
                      <a:pt x="1483" y="1648"/>
                      <a:pt x="1846" y="1270"/>
                      <a:pt x="1831" y="832"/>
                    </a:cubicBezTo>
                    <a:cubicBezTo>
                      <a:pt x="1846" y="393"/>
                      <a:pt x="1498" y="15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68870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6287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17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8"/>
                      <a:pt x="1483" y="0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03383" y="863827"/>
                <a:ext cx="5898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75" extrusionOk="0">
                    <a:moveTo>
                      <a:pt x="1021" y="0"/>
                    </a:moveTo>
                    <a:cubicBezTo>
                      <a:pt x="352" y="0"/>
                      <a:pt x="0" y="821"/>
                      <a:pt x="480" y="1331"/>
                    </a:cubicBezTo>
                    <a:cubicBezTo>
                      <a:pt x="637" y="1499"/>
                      <a:pt x="837" y="1574"/>
                      <a:pt x="1035" y="1574"/>
                    </a:cubicBezTo>
                    <a:cubicBezTo>
                      <a:pt x="1425" y="1574"/>
                      <a:pt x="1805" y="1279"/>
                      <a:pt x="1826" y="817"/>
                    </a:cubicBezTo>
                    <a:cubicBezTo>
                      <a:pt x="1841" y="378"/>
                      <a:pt x="1493" y="0"/>
                      <a:pt x="1039" y="0"/>
                    </a:cubicBezTo>
                    <a:cubicBezTo>
                      <a:pt x="1033" y="0"/>
                      <a:pt x="1027" y="0"/>
                      <a:pt x="1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70160" y="863827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" y="1143835"/>
                <a:ext cx="61063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49" extrusionOk="0">
                    <a:moveTo>
                      <a:pt x="1104" y="0"/>
                    </a:moveTo>
                    <a:cubicBezTo>
                      <a:pt x="0" y="0"/>
                      <a:pt x="0" y="1649"/>
                      <a:pt x="1104" y="1649"/>
                    </a:cubicBezTo>
                    <a:cubicBezTo>
                      <a:pt x="1558" y="1634"/>
                      <a:pt x="1906" y="1271"/>
                      <a:pt x="1891" y="832"/>
                    </a:cubicBezTo>
                    <a:cubicBezTo>
                      <a:pt x="1906" y="378"/>
                      <a:pt x="1558" y="16"/>
                      <a:pt x="1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68870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6" y="1283"/>
                      <a:pt x="1846" y="832"/>
                    </a:cubicBezTo>
                    <a:cubicBezTo>
                      <a:pt x="1846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6287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70" y="1331"/>
                    </a:cubicBezTo>
                    <a:cubicBezTo>
                      <a:pt x="633" y="1499"/>
                      <a:pt x="837" y="1575"/>
                      <a:pt x="1038" y="1575"/>
                    </a:cubicBezTo>
                    <a:cubicBezTo>
                      <a:pt x="1432" y="1575"/>
                      <a:pt x="1811" y="1283"/>
                      <a:pt x="1831" y="832"/>
                    </a:cubicBezTo>
                    <a:cubicBezTo>
                      <a:pt x="1846" y="378"/>
                      <a:pt x="1483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3223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85" y="1331"/>
                    </a:cubicBezTo>
                    <a:cubicBezTo>
                      <a:pt x="643" y="1499"/>
                      <a:pt x="844" y="1575"/>
                      <a:pt x="1042" y="1575"/>
                    </a:cubicBezTo>
                    <a:cubicBezTo>
                      <a:pt x="1432" y="1575"/>
                      <a:pt x="1810" y="1283"/>
                      <a:pt x="1831" y="832"/>
                    </a:cubicBezTo>
                    <a:cubicBezTo>
                      <a:pt x="1846" y="378"/>
                      <a:pt x="1498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070160" y="1143835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5" y="1283"/>
                      <a:pt x="1846" y="832"/>
                    </a:cubicBezTo>
                    <a:cubicBezTo>
                      <a:pt x="1861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33" y="1424323"/>
                <a:ext cx="59141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49" extrusionOk="0">
                    <a:moveTo>
                      <a:pt x="1044" y="1"/>
                    </a:moveTo>
                    <a:cubicBezTo>
                      <a:pt x="1" y="46"/>
                      <a:pt x="1" y="1588"/>
                      <a:pt x="1044" y="1649"/>
                    </a:cubicBezTo>
                    <a:cubicBezTo>
                      <a:pt x="1498" y="1634"/>
                      <a:pt x="1846" y="1271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68870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6287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49" y="1"/>
                      <a:pt x="1" y="832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9"/>
                      <a:pt x="1483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03223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64" y="1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0" y="1574"/>
                      <a:pt x="1810" y="1279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70160" y="1424323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" y="1704331"/>
                <a:ext cx="61063" cy="528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50" extrusionOk="0">
                    <a:moveTo>
                      <a:pt x="1104" y="1"/>
                    </a:moveTo>
                    <a:cubicBezTo>
                      <a:pt x="0" y="1"/>
                      <a:pt x="0" y="1649"/>
                      <a:pt x="1104" y="1649"/>
                    </a:cubicBezTo>
                    <a:cubicBezTo>
                      <a:pt x="1558" y="1649"/>
                      <a:pt x="1906" y="1271"/>
                      <a:pt x="1891" y="833"/>
                    </a:cubicBezTo>
                    <a:cubicBezTo>
                      <a:pt x="1906" y="379"/>
                      <a:pt x="1558" y="16"/>
                      <a:pt x="1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68870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46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36287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70" y="1332"/>
                    </a:cubicBezTo>
                    <a:cubicBezTo>
                      <a:pt x="635" y="1507"/>
                      <a:pt x="842" y="1585"/>
                      <a:pt x="1044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83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03223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85" y="1332"/>
                    </a:cubicBezTo>
                    <a:cubicBezTo>
                      <a:pt x="644" y="1507"/>
                      <a:pt x="848" y="1585"/>
                      <a:pt x="1048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98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070160" y="1704331"/>
                <a:ext cx="59622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61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 rot="-5400000">
              <a:off x="6747803" y="2658714"/>
              <a:ext cx="1129770" cy="1173854"/>
              <a:chOff x="11" y="583339"/>
              <a:chExt cx="1129770" cy="1173854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9686" y="583339"/>
                <a:ext cx="51388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49" extrusionOk="0">
                    <a:moveTo>
                      <a:pt x="802" y="0"/>
                    </a:moveTo>
                    <a:cubicBezTo>
                      <a:pt x="364" y="15"/>
                      <a:pt x="1" y="378"/>
                      <a:pt x="16" y="832"/>
                    </a:cubicBezTo>
                    <a:cubicBezTo>
                      <a:pt x="1" y="1270"/>
                      <a:pt x="364" y="1633"/>
                      <a:pt x="802" y="1648"/>
                    </a:cubicBezTo>
                    <a:cubicBezTo>
                      <a:pt x="1256" y="1633"/>
                      <a:pt x="1604" y="1270"/>
                      <a:pt x="1589" y="832"/>
                    </a:cubicBezTo>
                    <a:cubicBezTo>
                      <a:pt x="1604" y="378"/>
                      <a:pt x="1256" y="15"/>
                      <a:pt x="8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7103" y="584524"/>
                <a:ext cx="50908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78" extrusionOk="0">
                    <a:moveTo>
                      <a:pt x="795" y="1"/>
                    </a:moveTo>
                    <a:cubicBezTo>
                      <a:pt x="398" y="1"/>
                      <a:pt x="1" y="265"/>
                      <a:pt x="1" y="795"/>
                    </a:cubicBezTo>
                    <a:cubicBezTo>
                      <a:pt x="1" y="1316"/>
                      <a:pt x="398" y="1577"/>
                      <a:pt x="795" y="1577"/>
                    </a:cubicBezTo>
                    <a:cubicBezTo>
                      <a:pt x="1192" y="1577"/>
                      <a:pt x="1589" y="1316"/>
                      <a:pt x="1589" y="795"/>
                    </a:cubicBezTo>
                    <a:cubicBezTo>
                      <a:pt x="1589" y="265"/>
                      <a:pt x="1192" y="1"/>
                      <a:pt x="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43559" y="583435"/>
                <a:ext cx="52349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6" extrusionOk="0">
                    <a:moveTo>
                      <a:pt x="817" y="1"/>
                    </a:moveTo>
                    <a:cubicBezTo>
                      <a:pt x="409" y="1"/>
                      <a:pt x="1" y="277"/>
                      <a:pt x="31" y="829"/>
                    </a:cubicBezTo>
                    <a:cubicBezTo>
                      <a:pt x="1" y="1267"/>
                      <a:pt x="364" y="1645"/>
                      <a:pt x="817" y="1645"/>
                    </a:cubicBezTo>
                    <a:cubicBezTo>
                      <a:pt x="1271" y="1645"/>
                      <a:pt x="1619" y="1267"/>
                      <a:pt x="1604" y="829"/>
                    </a:cubicBezTo>
                    <a:cubicBezTo>
                      <a:pt x="1634" y="277"/>
                      <a:pt x="1226" y="1"/>
                      <a:pt x="8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10752" y="583435"/>
                <a:ext cx="52093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46" extrusionOk="0">
                    <a:moveTo>
                      <a:pt x="815" y="1"/>
                    </a:moveTo>
                    <a:cubicBezTo>
                      <a:pt x="408" y="1"/>
                      <a:pt x="0" y="277"/>
                      <a:pt x="23" y="829"/>
                    </a:cubicBezTo>
                    <a:cubicBezTo>
                      <a:pt x="8" y="1267"/>
                      <a:pt x="371" y="1645"/>
                      <a:pt x="809" y="1645"/>
                    </a:cubicBezTo>
                    <a:cubicBezTo>
                      <a:pt x="1263" y="1645"/>
                      <a:pt x="1626" y="1267"/>
                      <a:pt x="1596" y="829"/>
                    </a:cubicBezTo>
                    <a:cubicBezTo>
                      <a:pt x="1626" y="277"/>
                      <a:pt x="1221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078874" y="584524"/>
                <a:ext cx="50427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8" extrusionOk="0">
                    <a:moveTo>
                      <a:pt x="787" y="1"/>
                    </a:moveTo>
                    <a:cubicBezTo>
                      <a:pt x="394" y="1"/>
                      <a:pt x="1" y="265"/>
                      <a:pt x="1" y="795"/>
                    </a:cubicBezTo>
                    <a:cubicBezTo>
                      <a:pt x="1" y="1316"/>
                      <a:pt x="394" y="1577"/>
                      <a:pt x="787" y="1577"/>
                    </a:cubicBezTo>
                    <a:cubicBezTo>
                      <a:pt x="1180" y="1577"/>
                      <a:pt x="1574" y="1316"/>
                      <a:pt x="1574" y="795"/>
                    </a:cubicBezTo>
                    <a:cubicBezTo>
                      <a:pt x="1574" y="265"/>
                      <a:pt x="1180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933" y="863347"/>
                <a:ext cx="59141" cy="5331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64" extrusionOk="0">
                    <a:moveTo>
                      <a:pt x="1044" y="0"/>
                    </a:moveTo>
                    <a:cubicBezTo>
                      <a:pt x="1" y="61"/>
                      <a:pt x="1" y="1603"/>
                      <a:pt x="1044" y="1663"/>
                    </a:cubicBezTo>
                    <a:cubicBezTo>
                      <a:pt x="1483" y="1648"/>
                      <a:pt x="1846" y="1270"/>
                      <a:pt x="1831" y="832"/>
                    </a:cubicBezTo>
                    <a:cubicBezTo>
                      <a:pt x="1846" y="393"/>
                      <a:pt x="1498" y="15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68870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36287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17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8"/>
                      <a:pt x="1483" y="0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3383" y="863827"/>
                <a:ext cx="5898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75" extrusionOk="0">
                    <a:moveTo>
                      <a:pt x="1021" y="0"/>
                    </a:moveTo>
                    <a:cubicBezTo>
                      <a:pt x="352" y="0"/>
                      <a:pt x="0" y="821"/>
                      <a:pt x="480" y="1331"/>
                    </a:cubicBezTo>
                    <a:cubicBezTo>
                      <a:pt x="637" y="1499"/>
                      <a:pt x="837" y="1574"/>
                      <a:pt x="1035" y="1574"/>
                    </a:cubicBezTo>
                    <a:cubicBezTo>
                      <a:pt x="1425" y="1574"/>
                      <a:pt x="1805" y="1279"/>
                      <a:pt x="1826" y="817"/>
                    </a:cubicBezTo>
                    <a:cubicBezTo>
                      <a:pt x="1841" y="378"/>
                      <a:pt x="1493" y="0"/>
                      <a:pt x="1039" y="0"/>
                    </a:cubicBezTo>
                    <a:cubicBezTo>
                      <a:pt x="1033" y="0"/>
                      <a:pt x="1027" y="0"/>
                      <a:pt x="1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070160" y="863827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" y="1143835"/>
                <a:ext cx="61063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49" extrusionOk="0">
                    <a:moveTo>
                      <a:pt x="1104" y="0"/>
                    </a:moveTo>
                    <a:cubicBezTo>
                      <a:pt x="0" y="0"/>
                      <a:pt x="0" y="1649"/>
                      <a:pt x="1104" y="1649"/>
                    </a:cubicBezTo>
                    <a:cubicBezTo>
                      <a:pt x="1558" y="1634"/>
                      <a:pt x="1906" y="1271"/>
                      <a:pt x="1891" y="832"/>
                    </a:cubicBezTo>
                    <a:cubicBezTo>
                      <a:pt x="1906" y="378"/>
                      <a:pt x="1558" y="16"/>
                      <a:pt x="1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68870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6" y="1283"/>
                      <a:pt x="1846" y="832"/>
                    </a:cubicBezTo>
                    <a:cubicBezTo>
                      <a:pt x="1846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36287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70" y="1331"/>
                    </a:cubicBezTo>
                    <a:cubicBezTo>
                      <a:pt x="633" y="1499"/>
                      <a:pt x="837" y="1575"/>
                      <a:pt x="1038" y="1575"/>
                    </a:cubicBezTo>
                    <a:cubicBezTo>
                      <a:pt x="1432" y="1575"/>
                      <a:pt x="1811" y="1283"/>
                      <a:pt x="1831" y="832"/>
                    </a:cubicBezTo>
                    <a:cubicBezTo>
                      <a:pt x="1846" y="378"/>
                      <a:pt x="1483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03223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85" y="1331"/>
                    </a:cubicBezTo>
                    <a:cubicBezTo>
                      <a:pt x="643" y="1499"/>
                      <a:pt x="844" y="1575"/>
                      <a:pt x="1042" y="1575"/>
                    </a:cubicBezTo>
                    <a:cubicBezTo>
                      <a:pt x="1432" y="1575"/>
                      <a:pt x="1810" y="1283"/>
                      <a:pt x="1831" y="832"/>
                    </a:cubicBezTo>
                    <a:cubicBezTo>
                      <a:pt x="1846" y="378"/>
                      <a:pt x="1498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070160" y="1143835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5" y="1283"/>
                      <a:pt x="1846" y="832"/>
                    </a:cubicBezTo>
                    <a:cubicBezTo>
                      <a:pt x="1861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933" y="1424323"/>
                <a:ext cx="59141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49" extrusionOk="0">
                    <a:moveTo>
                      <a:pt x="1044" y="1"/>
                    </a:moveTo>
                    <a:cubicBezTo>
                      <a:pt x="1" y="46"/>
                      <a:pt x="1" y="1588"/>
                      <a:pt x="1044" y="1649"/>
                    </a:cubicBezTo>
                    <a:cubicBezTo>
                      <a:pt x="1498" y="1634"/>
                      <a:pt x="1846" y="1271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68870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36287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49" y="1"/>
                      <a:pt x="1" y="832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9"/>
                      <a:pt x="1483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03223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64" y="1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0" y="1574"/>
                      <a:pt x="1810" y="1279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070160" y="1424323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" y="1704331"/>
                <a:ext cx="61063" cy="528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50" extrusionOk="0">
                    <a:moveTo>
                      <a:pt x="1104" y="1"/>
                    </a:moveTo>
                    <a:cubicBezTo>
                      <a:pt x="0" y="1"/>
                      <a:pt x="0" y="1649"/>
                      <a:pt x="1104" y="1649"/>
                    </a:cubicBezTo>
                    <a:cubicBezTo>
                      <a:pt x="1558" y="1649"/>
                      <a:pt x="1906" y="1271"/>
                      <a:pt x="1891" y="833"/>
                    </a:cubicBezTo>
                    <a:cubicBezTo>
                      <a:pt x="1906" y="379"/>
                      <a:pt x="1558" y="16"/>
                      <a:pt x="1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68870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46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536287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70" y="1332"/>
                    </a:cubicBezTo>
                    <a:cubicBezTo>
                      <a:pt x="635" y="1507"/>
                      <a:pt x="842" y="1585"/>
                      <a:pt x="1044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83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3223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85" y="1332"/>
                    </a:cubicBezTo>
                    <a:cubicBezTo>
                      <a:pt x="644" y="1507"/>
                      <a:pt x="848" y="1585"/>
                      <a:pt x="1048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98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070160" y="1704331"/>
                <a:ext cx="59622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61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04" name="Google Shape;704;p24"/>
          <p:cNvSpPr txBox="1">
            <a:spLocks noGrp="1"/>
          </p:cNvSpPr>
          <p:nvPr>
            <p:ph type="title" idx="2"/>
          </p:nvPr>
        </p:nvSpPr>
        <p:spPr>
          <a:xfrm>
            <a:off x="7200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705" name="Google Shape;705;p24"/>
          <p:cNvSpPr txBox="1">
            <a:spLocks noGrp="1"/>
          </p:cNvSpPr>
          <p:nvPr>
            <p:ph type="subTitle" idx="1"/>
          </p:nvPr>
        </p:nvSpPr>
        <p:spPr>
          <a:xfrm>
            <a:off x="7200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6" name="Google Shape;706;p24"/>
          <p:cNvSpPr txBox="1">
            <a:spLocks noGrp="1"/>
          </p:cNvSpPr>
          <p:nvPr>
            <p:ph type="title" idx="3"/>
          </p:nvPr>
        </p:nvSpPr>
        <p:spPr>
          <a:xfrm>
            <a:off x="34038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707" name="Google Shape;707;p24"/>
          <p:cNvSpPr txBox="1">
            <a:spLocks noGrp="1"/>
          </p:cNvSpPr>
          <p:nvPr>
            <p:ph type="subTitle" idx="4"/>
          </p:nvPr>
        </p:nvSpPr>
        <p:spPr>
          <a:xfrm>
            <a:off x="34038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8" name="Google Shape;708;p24"/>
          <p:cNvSpPr txBox="1">
            <a:spLocks noGrp="1"/>
          </p:cNvSpPr>
          <p:nvPr>
            <p:ph type="title" idx="5"/>
          </p:nvPr>
        </p:nvSpPr>
        <p:spPr>
          <a:xfrm>
            <a:off x="60876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709" name="Google Shape;709;p24"/>
          <p:cNvSpPr txBox="1">
            <a:spLocks noGrp="1"/>
          </p:cNvSpPr>
          <p:nvPr>
            <p:ph type="subTitle" idx="6"/>
          </p:nvPr>
        </p:nvSpPr>
        <p:spPr>
          <a:xfrm>
            <a:off x="60876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710" name="Google Shape;710;p24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711" name="Google Shape;711;p24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6"/>
          <p:cNvSpPr/>
          <p:nvPr/>
        </p:nvSpPr>
        <p:spPr>
          <a:xfrm>
            <a:off x="73165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4" name="Google Shape;804;p26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805" name="Google Shape;805;p26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830" name="Google Shape;830;p26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26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832" name="Google Shape;832;p26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6" name="Google Shape;836;p26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8" name="Google Shape;838;p26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9" name="Google Shape;839;p26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857" name="Google Shape;857;p26"/>
          <p:cNvSpPr txBox="1">
            <a:spLocks noGrp="1"/>
          </p:cNvSpPr>
          <p:nvPr>
            <p:ph type="title" hasCustomPrompt="1"/>
          </p:nvPr>
        </p:nvSpPr>
        <p:spPr>
          <a:xfrm>
            <a:off x="2642625" y="540000"/>
            <a:ext cx="3858900" cy="7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858" name="Google Shape;858;p26"/>
          <p:cNvSpPr txBox="1">
            <a:spLocks noGrp="1"/>
          </p:cNvSpPr>
          <p:nvPr>
            <p:ph type="subTitle" idx="1"/>
          </p:nvPr>
        </p:nvSpPr>
        <p:spPr>
          <a:xfrm>
            <a:off x="2642625" y="1246025"/>
            <a:ext cx="38589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26"/>
          <p:cNvSpPr txBox="1">
            <a:spLocks noGrp="1"/>
          </p:cNvSpPr>
          <p:nvPr>
            <p:ph type="title" idx="2" hasCustomPrompt="1"/>
          </p:nvPr>
        </p:nvSpPr>
        <p:spPr>
          <a:xfrm>
            <a:off x="2642625" y="2036332"/>
            <a:ext cx="3858900" cy="7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860" name="Google Shape;860;p26"/>
          <p:cNvSpPr txBox="1">
            <a:spLocks noGrp="1"/>
          </p:cNvSpPr>
          <p:nvPr>
            <p:ph type="subTitle" idx="3"/>
          </p:nvPr>
        </p:nvSpPr>
        <p:spPr>
          <a:xfrm>
            <a:off x="2642625" y="2742358"/>
            <a:ext cx="38589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1" name="Google Shape;861;p26"/>
          <p:cNvSpPr txBox="1">
            <a:spLocks noGrp="1"/>
          </p:cNvSpPr>
          <p:nvPr>
            <p:ph type="title" idx="4" hasCustomPrompt="1"/>
          </p:nvPr>
        </p:nvSpPr>
        <p:spPr>
          <a:xfrm>
            <a:off x="2642625" y="3539364"/>
            <a:ext cx="3858900" cy="7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dirty="0"/>
              <a:t>xx%</a:t>
            </a:r>
          </a:p>
        </p:txBody>
      </p:sp>
      <p:sp>
        <p:nvSpPr>
          <p:cNvPr id="862" name="Google Shape;862;p26"/>
          <p:cNvSpPr txBox="1">
            <a:spLocks noGrp="1"/>
          </p:cNvSpPr>
          <p:nvPr>
            <p:ph type="subTitle" idx="5"/>
          </p:nvPr>
        </p:nvSpPr>
        <p:spPr>
          <a:xfrm>
            <a:off x="2642625" y="4245389"/>
            <a:ext cx="38589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29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923" name="Google Shape;923;p29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0" name="Google Shape;940;p29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948" name="Google Shape;948;p29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949" name="Google Shape;949;p29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0" name="Google Shape;950;p29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1" name="Google Shape;951;p29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>
            <a:off x="0" y="3095775"/>
            <a:ext cx="6501300" cy="205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68" name="Google Shape;68;p3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720500" y="2574469"/>
            <a:ext cx="3852000" cy="7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4" name="Google Shape;9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99269"/>
            <a:ext cx="38520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5" name="Google Shape;95;p3"/>
          <p:cNvSpPr txBox="1">
            <a:spLocks noGrp="1"/>
          </p:cNvSpPr>
          <p:nvPr>
            <p:ph type="subTitle" idx="1"/>
          </p:nvPr>
        </p:nvSpPr>
        <p:spPr>
          <a:xfrm>
            <a:off x="5096513" y="2141500"/>
            <a:ext cx="332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/>
          <p:nvPr/>
        </p:nvSpPr>
        <p:spPr>
          <a:xfrm>
            <a:off x="717150" y="935100"/>
            <a:ext cx="7709700" cy="327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91" name="Google Shape;191;p7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1602450" y="1456075"/>
            <a:ext cx="59391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1602450" y="1999350"/>
            <a:ext cx="5939100" cy="17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1746945" y="1731425"/>
            <a:ext cx="2723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2" hasCustomPrompt="1"/>
          </p:nvPr>
        </p:nvSpPr>
        <p:spPr>
          <a:xfrm>
            <a:off x="797895" y="1725525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"/>
          </p:nvPr>
        </p:nvSpPr>
        <p:spPr>
          <a:xfrm>
            <a:off x="1749195" y="2248419"/>
            <a:ext cx="27234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 idx="3"/>
          </p:nvPr>
        </p:nvSpPr>
        <p:spPr>
          <a:xfrm>
            <a:off x="1746938" y="3388125"/>
            <a:ext cx="2723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4" hasCustomPrompt="1"/>
          </p:nvPr>
        </p:nvSpPr>
        <p:spPr>
          <a:xfrm>
            <a:off x="797895" y="3388125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5"/>
          </p:nvPr>
        </p:nvSpPr>
        <p:spPr>
          <a:xfrm>
            <a:off x="1746938" y="3897362"/>
            <a:ext cx="27234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6"/>
          </p:nvPr>
        </p:nvSpPr>
        <p:spPr>
          <a:xfrm>
            <a:off x="5602945" y="1728250"/>
            <a:ext cx="27312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7" hasCustomPrompt="1"/>
          </p:nvPr>
        </p:nvSpPr>
        <p:spPr>
          <a:xfrm>
            <a:off x="4659709" y="1731424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8"/>
          </p:nvPr>
        </p:nvSpPr>
        <p:spPr>
          <a:xfrm>
            <a:off x="5605195" y="2242520"/>
            <a:ext cx="2731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9"/>
          </p:nvPr>
        </p:nvSpPr>
        <p:spPr>
          <a:xfrm>
            <a:off x="5602945" y="3388875"/>
            <a:ext cx="27312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9709" y="3389163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4"/>
          </p:nvPr>
        </p:nvSpPr>
        <p:spPr>
          <a:xfrm>
            <a:off x="5602945" y="3897362"/>
            <a:ext cx="2731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15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350" name="Google Shape;350;p13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351" name="Google Shape;351;p13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 idx="2"/>
          </p:nvPr>
        </p:nvSpPr>
        <p:spPr>
          <a:xfrm>
            <a:off x="2620769" y="1735175"/>
            <a:ext cx="5785500" cy="5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subTitle" idx="1"/>
          </p:nvPr>
        </p:nvSpPr>
        <p:spPr>
          <a:xfrm>
            <a:off x="2618225" y="2260475"/>
            <a:ext cx="5785500" cy="23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47" name="Google Shape;447;p16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6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449" name="Google Shape;449;p16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9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" name="Google Shape;560;p19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561" name="Google Shape;561;p19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586" name="Google Shape;5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0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589" name="Google Shape;589;p20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614" name="Google Shape;61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3"/>
          <p:cNvSpPr txBox="1">
            <a:spLocks noGrp="1"/>
          </p:cNvSpPr>
          <p:nvPr>
            <p:ph type="title"/>
          </p:nvPr>
        </p:nvSpPr>
        <p:spPr>
          <a:xfrm>
            <a:off x="2391900" y="3044542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674" name="Google Shape;674;p23"/>
          <p:cNvSpPr txBox="1">
            <a:spLocks noGrp="1"/>
          </p:cNvSpPr>
          <p:nvPr>
            <p:ph type="subTitle" idx="1"/>
          </p:nvPr>
        </p:nvSpPr>
        <p:spPr>
          <a:xfrm>
            <a:off x="1996200" y="1567050"/>
            <a:ext cx="5151600" cy="14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5" name="Google Shape;675;p23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23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677" name="Google Shape;677;p23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79" name="Google Shape;679;p23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2" name="Google Shape;682;p23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3" name="Google Shape;683;p23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4" name="Google Shape;684;p23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5" name="Google Shape;685;p23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7" name="Google Shape;687;p23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0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Char char="●"/>
              <a:defRPr sz="1800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●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●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59" r:id="rId5"/>
    <p:sldLayoutId id="2147483662" r:id="rId6"/>
    <p:sldLayoutId id="2147483665" r:id="rId7"/>
    <p:sldLayoutId id="2147483666" r:id="rId8"/>
    <p:sldLayoutId id="2147483669" r:id="rId9"/>
    <p:sldLayoutId id="2147483670" r:id="rId10"/>
    <p:sldLayoutId id="2147483672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4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5.jpg"/><Relationship Id="rId18" Type="http://schemas.openxmlformats.org/officeDocument/2006/relationships/image" Target="../media/image48.jpg"/><Relationship Id="rId3" Type="http://schemas.openxmlformats.org/officeDocument/2006/relationships/image" Target="../media/image12.jpg"/><Relationship Id="rId21" Type="http://schemas.openxmlformats.org/officeDocument/2006/relationships/image" Target="../media/image51.jpg"/><Relationship Id="rId7" Type="http://schemas.openxmlformats.org/officeDocument/2006/relationships/image" Target="../media/image10.jpg"/><Relationship Id="rId12" Type="http://schemas.openxmlformats.org/officeDocument/2006/relationships/image" Target="../media/image21.jp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5.jpg"/><Relationship Id="rId20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20.jpg"/><Relationship Id="rId5" Type="http://schemas.openxmlformats.org/officeDocument/2006/relationships/image" Target="../media/image8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19" Type="http://schemas.openxmlformats.org/officeDocument/2006/relationships/image" Target="../media/image4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46.jpg"/><Relationship Id="rId2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jpg"/><Relationship Id="rId7" Type="http://schemas.openxmlformats.org/officeDocument/2006/relationships/image" Target="../media/image51.jpg"/><Relationship Id="rId12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g"/><Relationship Id="rId11" Type="http://schemas.openxmlformats.org/officeDocument/2006/relationships/image" Target="../media/image47.jpg"/><Relationship Id="rId5" Type="http://schemas.openxmlformats.org/officeDocument/2006/relationships/image" Target="../media/image45.jpg"/><Relationship Id="rId10" Type="http://schemas.openxmlformats.org/officeDocument/2006/relationships/image" Target="../media/image25.jpg"/><Relationship Id="rId4" Type="http://schemas.openxmlformats.org/officeDocument/2006/relationships/image" Target="../media/image50.jp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2"/>
          <p:cNvSpPr txBox="1">
            <a:spLocks noGrp="1"/>
          </p:cNvSpPr>
          <p:nvPr>
            <p:ph type="ctrTitle"/>
          </p:nvPr>
        </p:nvSpPr>
        <p:spPr>
          <a:xfrm>
            <a:off x="238066" y="2142721"/>
            <a:ext cx="6588861" cy="19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Verdana" panose="020B0604030504040204" pitchFamily="34" charset="0"/>
                <a:ea typeface="Verdana" panose="020B0604030504040204" pitchFamily="34" charset="0"/>
              </a:rPr>
              <a:t>Visualizando a fala: </a:t>
            </a:r>
            <a:r>
              <a:rPr lang="en" sz="3600" dirty="0">
                <a:latin typeface="Verdana" panose="020B0604030504040204" pitchFamily="34" charset="0"/>
                <a:ea typeface="Verdana" panose="020B0604030504040204" pitchFamily="34" charset="0"/>
              </a:rPr>
              <a:t>Palatografia e linguografia como recursos didáticos ao ensino de LP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Google Shape;983;p32">
            <a:extLst>
              <a:ext uri="{FF2B5EF4-FFF2-40B4-BE49-F238E27FC236}">
                <a16:creationId xmlns:a16="http://schemas.microsoft.com/office/drawing/2014/main" id="{985CABB1-9D13-4129-8F19-522699E2EEAB}"/>
              </a:ext>
            </a:extLst>
          </p:cNvPr>
          <p:cNvSpPr txBox="1">
            <a:spLocks/>
          </p:cNvSpPr>
          <p:nvPr/>
        </p:nvSpPr>
        <p:spPr>
          <a:xfrm>
            <a:off x="4827869" y="4264085"/>
            <a:ext cx="4160462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Andressa Toni (UNICENTRO)</a:t>
            </a:r>
          </a:p>
          <a:p>
            <a:pPr marL="0" indent="0" algn="r">
              <a:lnSpc>
                <a:spcPct val="150000"/>
              </a:lnSpc>
            </a:pP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</a:rPr>
              <a:t>andressa.toni@alumni.usp.br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5B42B3-23E0-49FA-A784-87D32932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7" y="132096"/>
            <a:ext cx="1296660" cy="6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44A07B2-7EAA-4966-86C1-40D9F375ABCD}"/>
              </a:ext>
            </a:extLst>
          </p:cNvPr>
          <p:cNvSpPr txBox="1"/>
          <p:nvPr/>
        </p:nvSpPr>
        <p:spPr>
          <a:xfrm>
            <a:off x="1659177" y="117236"/>
            <a:ext cx="6053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21495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Mesa redonda: </a:t>
            </a:r>
            <a:r>
              <a:rPr lang="pt-BR" sz="1200" b="1" i="1" dirty="0">
                <a:solidFill>
                  <a:srgbClr val="21495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 estudos linguísticos em fonética e fonologia e suas aplicações ao ensino da Língua Portuguesa</a:t>
            </a:r>
            <a:endParaRPr lang="pt-BR" sz="1200" dirty="0">
              <a:solidFill>
                <a:srgbClr val="21495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57A8B9-9C5E-4A30-AA15-5D8AD32538AD}"/>
              </a:ext>
            </a:extLst>
          </p:cNvPr>
          <p:cNvSpPr txBox="1"/>
          <p:nvPr/>
        </p:nvSpPr>
        <p:spPr>
          <a:xfrm>
            <a:off x="2992888" y="1169286"/>
            <a:ext cx="294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+mj-lt"/>
                <a:ea typeface="Verdana" panose="020B0604030504040204" pitchFamily="34" charset="0"/>
              </a:rPr>
              <a:t>T /t/: [t, </a:t>
            </a:r>
            <a:r>
              <a:rPr lang="pt-BR" sz="2400" b="1" dirty="0">
                <a:latin typeface="+mj-lt"/>
              </a:rPr>
              <a:t>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+mj-lt"/>
              </a:rPr>
              <a:t>t̪ , </a:t>
            </a:r>
            <a:r>
              <a:rPr lang="pt-BR" sz="2400" b="1" i="0" dirty="0" err="1">
                <a:solidFill>
                  <a:srgbClr val="000000"/>
                </a:solidFill>
                <a:effectLst/>
                <a:latin typeface="+mj-lt"/>
              </a:rPr>
              <a:t>t</a:t>
            </a:r>
            <a:r>
              <a:rPr lang="pt-BR" sz="2400" b="1" i="0" dirty="0" err="1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ʃ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]</a:t>
            </a:r>
            <a:endParaRPr lang="pt-BR" sz="2400" b="1" dirty="0">
              <a:latin typeface="+mj-lt"/>
            </a:endParaRPr>
          </a:p>
          <a:p>
            <a:endParaRPr lang="pt-BR" sz="2400" b="1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E628D87-718D-45F2-B201-E73EEEC2D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30201" r="20965" b="41526"/>
          <a:stretch/>
        </p:blipFill>
        <p:spPr>
          <a:xfrm>
            <a:off x="154229" y="1334919"/>
            <a:ext cx="1912089" cy="1890603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90EB5E1-5C0B-44DE-8A1E-474F653A0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52691" r="24678" b="22363"/>
          <a:stretch/>
        </p:blipFill>
        <p:spPr>
          <a:xfrm>
            <a:off x="915015" y="3225522"/>
            <a:ext cx="1575464" cy="1926338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C12E8C6-4E94-493F-AB44-2585E1C286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37269" r="10399" b="30603"/>
          <a:stretch/>
        </p:blipFill>
        <p:spPr>
          <a:xfrm>
            <a:off x="3050315" y="1747355"/>
            <a:ext cx="1729900" cy="1890602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B15C39B-4751-4A12-806C-0F682601D5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8" t="54411" r="28105" b="21446"/>
          <a:stretch/>
        </p:blipFill>
        <p:spPr>
          <a:xfrm>
            <a:off x="4572000" y="3139152"/>
            <a:ext cx="1634543" cy="1997241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FF33C20-1590-4ED4-B21B-0A4CCEEBAE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0" t="59759" r="21251" b="18715"/>
          <a:stretch/>
        </p:blipFill>
        <p:spPr>
          <a:xfrm>
            <a:off x="7326216" y="3225522"/>
            <a:ext cx="1817784" cy="1917978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D620B35-E3C9-47A0-8504-3E5A2C3E3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50000" r="28105" b="22731"/>
          <a:stretch/>
        </p:blipFill>
        <p:spPr>
          <a:xfrm>
            <a:off x="6543370" y="1355409"/>
            <a:ext cx="1817784" cy="1870113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DF1498A-A973-4191-9AFA-FAA7FDC8B184}"/>
              </a:ext>
            </a:extLst>
          </p:cNvPr>
          <p:cNvSpPr txBox="1"/>
          <p:nvPr/>
        </p:nvSpPr>
        <p:spPr>
          <a:xfrm>
            <a:off x="0" y="3829995"/>
            <a:ext cx="122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alveolar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7DDEB32-F939-4D4B-BF9E-A60F8E258117}"/>
              </a:ext>
            </a:extLst>
          </p:cNvPr>
          <p:cNvSpPr txBox="1"/>
          <p:nvPr/>
        </p:nvSpPr>
        <p:spPr>
          <a:xfrm>
            <a:off x="3555422" y="3799218"/>
            <a:ext cx="122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dental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B5E31EC-A4A2-4FD3-BE70-039455B1FE59}"/>
              </a:ext>
            </a:extLst>
          </p:cNvPr>
          <p:cNvSpPr txBox="1"/>
          <p:nvPr/>
        </p:nvSpPr>
        <p:spPr>
          <a:xfrm>
            <a:off x="6547503" y="3158261"/>
            <a:ext cx="1351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alveopalatal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55342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9B3A994E-455A-48E8-A679-F4F1EC7A3246}"/>
              </a:ext>
            </a:extLst>
          </p:cNvPr>
          <p:cNvSpPr txBox="1"/>
          <p:nvPr/>
        </p:nvSpPr>
        <p:spPr>
          <a:xfrm>
            <a:off x="428697" y="4104079"/>
            <a:ext cx="150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 /s/</a:t>
            </a:r>
          </a:p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alveolar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70F7184-3E52-4C32-9C59-CC5B013BD10E}"/>
              </a:ext>
            </a:extLst>
          </p:cNvPr>
          <p:cNvSpPr txBox="1"/>
          <p:nvPr/>
        </p:nvSpPr>
        <p:spPr>
          <a:xfrm>
            <a:off x="7475327" y="4104079"/>
            <a:ext cx="1728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CH X /</a:t>
            </a:r>
            <a:r>
              <a:rPr lang="pt-B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ʃ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palatal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4DC0CB4-7E2E-4D4E-9D05-BE352955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50000" r="22108" b="23052"/>
          <a:stretch/>
        </p:blipFill>
        <p:spPr>
          <a:xfrm>
            <a:off x="0" y="1543089"/>
            <a:ext cx="2558642" cy="2438706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EE8872F-1857-47EC-9610-EF1FF2A95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0" t="56546" r="22108" b="20482"/>
          <a:stretch/>
        </p:blipFill>
        <p:spPr>
          <a:xfrm>
            <a:off x="2558642" y="1543089"/>
            <a:ext cx="2020702" cy="2368529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C060E70-CC25-4BF3-B484-FE1A6E001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29398" r="21537" b="39598"/>
          <a:stretch/>
        </p:blipFill>
        <p:spPr>
          <a:xfrm>
            <a:off x="5117284" y="1543089"/>
            <a:ext cx="2114993" cy="2345942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B52F62D-8707-4209-AEC5-4B752EE9DE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8956" r="28105" b="16901"/>
          <a:stretch/>
        </p:blipFill>
        <p:spPr>
          <a:xfrm>
            <a:off x="7275406" y="1543089"/>
            <a:ext cx="1868594" cy="2320969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6B3202-478C-4539-9563-1EDA6B9B95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705" t="50000" r="6790" b="3982"/>
          <a:stretch/>
        </p:blipFill>
        <p:spPr>
          <a:xfrm>
            <a:off x="3402990" y="3964715"/>
            <a:ext cx="2338020" cy="930665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896D9C5C-2E8A-4684-B5FC-78FFEB40A233}"/>
              </a:ext>
            </a:extLst>
          </p:cNvPr>
          <p:cNvSpPr/>
          <p:nvPr/>
        </p:nvSpPr>
        <p:spPr>
          <a:xfrm>
            <a:off x="5101405" y="4024744"/>
            <a:ext cx="167780" cy="1929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93C0CF4-CA53-4AD1-B410-A3D467221D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86" t="35392" r="36422" b="59879"/>
          <a:stretch/>
        </p:blipFill>
        <p:spPr>
          <a:xfrm>
            <a:off x="1660310" y="4755530"/>
            <a:ext cx="5815017" cy="385894"/>
          </a:xfrm>
          <a:prstGeom prst="rect">
            <a:avLst/>
          </a:prstGeom>
        </p:spPr>
      </p:pic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981E3C2E-297B-4BD1-A3E7-9B0235A37FBE}"/>
              </a:ext>
            </a:extLst>
          </p:cNvPr>
          <p:cNvSpPr/>
          <p:nvPr/>
        </p:nvSpPr>
        <p:spPr>
          <a:xfrm>
            <a:off x="6526726" y="4636469"/>
            <a:ext cx="167780" cy="1929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11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79CDDC3B-6A95-4128-86BF-5308C3897BC3}"/>
              </a:ext>
            </a:extLst>
          </p:cNvPr>
          <p:cNvSpPr txBox="1">
            <a:spLocks/>
          </p:cNvSpPr>
          <p:nvPr/>
        </p:nvSpPr>
        <p:spPr>
          <a:xfrm>
            <a:off x="3215043" y="4556562"/>
            <a:ext cx="2547273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LH /ʎ/: </a:t>
            </a:r>
            <a:r>
              <a:rPr lang="pt-BR" sz="2400" b="1" dirty="0"/>
              <a:t>[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ʎ, </a:t>
            </a:r>
            <a:r>
              <a:rPr lang="pt-B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ʲ</a:t>
            </a:r>
            <a:r>
              <a:rPr lang="pt-BR" sz="2400" b="1" dirty="0"/>
              <a:t>]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CDEC415-47DF-49E4-9E64-82CEAC6E3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30497" r="19601" b="43018"/>
          <a:stretch/>
        </p:blipFill>
        <p:spPr>
          <a:xfrm>
            <a:off x="43330" y="1518664"/>
            <a:ext cx="2005351" cy="2235695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AB8D3B9-77B6-471C-B3F1-96EE44CED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3976" r="31818" b="23052"/>
          <a:stretch/>
        </p:blipFill>
        <p:spPr>
          <a:xfrm>
            <a:off x="2098226" y="1530306"/>
            <a:ext cx="1693598" cy="2242452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AF4C0B8-87CB-4DBB-B457-FA6CE9C9E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3" t="53000" r="25714"/>
          <a:stretch/>
        </p:blipFill>
        <p:spPr>
          <a:xfrm>
            <a:off x="4216587" y="1490464"/>
            <a:ext cx="2138687" cy="2202937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598F8BC-A31E-4E14-857F-ECE9A5659D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t="43447" r="28959" b="20093"/>
          <a:stretch/>
        </p:blipFill>
        <p:spPr>
          <a:xfrm>
            <a:off x="7965593" y="3693750"/>
            <a:ext cx="1135077" cy="1449750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9D566BA3-40FE-4434-A9FF-A6C390B04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t="40668" r="34680" b="34738"/>
          <a:stretch/>
        </p:blipFill>
        <p:spPr>
          <a:xfrm>
            <a:off x="6452868" y="1496131"/>
            <a:ext cx="2439462" cy="2197270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0C441A-8F9D-485B-95BF-19A033E053FC}"/>
              </a:ext>
            </a:extLst>
          </p:cNvPr>
          <p:cNvSpPr txBox="1"/>
          <p:nvPr/>
        </p:nvSpPr>
        <p:spPr>
          <a:xfrm>
            <a:off x="1611920" y="3920654"/>
            <a:ext cx="114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palatal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F1F5EC8-83CA-407C-807E-569AAFA83D4F}"/>
              </a:ext>
            </a:extLst>
          </p:cNvPr>
          <p:cNvSpPr txBox="1"/>
          <p:nvPr/>
        </p:nvSpPr>
        <p:spPr>
          <a:xfrm>
            <a:off x="5893696" y="3776135"/>
            <a:ext cx="163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Alveolar palatalizado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AA2A37F-3693-4F0F-A14A-5F7714F4FA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5322" t="41427" r="56165" b="41620"/>
          <a:stretch/>
        </p:blipFill>
        <p:spPr>
          <a:xfrm>
            <a:off x="809761" y="4271550"/>
            <a:ext cx="2607287" cy="8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4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5"/>
          <p:cNvSpPr/>
          <p:nvPr/>
        </p:nvSpPr>
        <p:spPr>
          <a:xfrm>
            <a:off x="3524018" y="2106868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5"/>
          <p:cNvSpPr txBox="1">
            <a:spLocks noGrp="1"/>
          </p:cNvSpPr>
          <p:nvPr>
            <p:ph type="title" idx="2"/>
          </p:nvPr>
        </p:nvSpPr>
        <p:spPr>
          <a:xfrm>
            <a:off x="982500" y="1796550"/>
            <a:ext cx="38520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Como aplicar?</a:t>
            </a:r>
            <a:endParaRPr dirty="0"/>
          </a:p>
        </p:txBody>
      </p:sp>
      <p:cxnSp>
        <p:nvCxnSpPr>
          <p:cNvPr id="1019" name="Google Shape;1019;p35"/>
          <p:cNvCxnSpPr/>
          <p:nvPr/>
        </p:nvCxnSpPr>
        <p:spPr>
          <a:xfrm>
            <a:off x="4834500" y="1800518"/>
            <a:ext cx="2700" cy="150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WhatsApp Video 2025-03-07 at 17.05.38">
            <a:hlinkClick r:id="" action="ppaction://media"/>
            <a:extLst>
              <a:ext uri="{FF2B5EF4-FFF2-40B4-BE49-F238E27FC236}">
                <a16:creationId xmlns:a16="http://schemas.microsoft.com/office/drawing/2014/main" id="{AE07934A-638A-403F-B504-043BCCC03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001" t="15016" r="19000" b="24573"/>
          <a:stretch/>
        </p:blipFill>
        <p:spPr>
          <a:xfrm>
            <a:off x="5607648" y="32481"/>
            <a:ext cx="2942270" cy="5097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77273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>
          <a:extLst>
            <a:ext uri="{FF2B5EF4-FFF2-40B4-BE49-F238E27FC236}">
              <a16:creationId xmlns:a16="http://schemas.microsoft.com/office/drawing/2014/main" id="{B7B21C61-14E0-2AB8-ED8C-7EC91CB5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5">
            <a:extLst>
              <a:ext uri="{FF2B5EF4-FFF2-40B4-BE49-F238E27FC236}">
                <a16:creationId xmlns:a16="http://schemas.microsoft.com/office/drawing/2014/main" id="{48C3E7A1-E84C-A0FB-6016-E1C1059693FB}"/>
              </a:ext>
            </a:extLst>
          </p:cNvPr>
          <p:cNvSpPr/>
          <p:nvPr/>
        </p:nvSpPr>
        <p:spPr>
          <a:xfrm>
            <a:off x="3524018" y="2106868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9" name="Google Shape;1019;p35">
            <a:extLst>
              <a:ext uri="{FF2B5EF4-FFF2-40B4-BE49-F238E27FC236}">
                <a16:creationId xmlns:a16="http://schemas.microsoft.com/office/drawing/2014/main" id="{FEE5804D-3DFD-8DC7-44B3-1C07ECF97302}"/>
              </a:ext>
            </a:extLst>
          </p:cNvPr>
          <p:cNvCxnSpPr/>
          <p:nvPr/>
        </p:nvCxnSpPr>
        <p:spPr>
          <a:xfrm>
            <a:off x="4834500" y="1800518"/>
            <a:ext cx="2700" cy="150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Vídeo palatografia curso - Copia">
            <a:hlinkClick r:id="" action="ppaction://media"/>
            <a:extLst>
              <a:ext uri="{FF2B5EF4-FFF2-40B4-BE49-F238E27FC236}">
                <a16:creationId xmlns:a16="http://schemas.microsoft.com/office/drawing/2014/main" id="{DEB1A0D9-1A29-8B98-2567-19F1262F15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81" y="-9728"/>
            <a:ext cx="2858953" cy="50839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D18786-412E-A7FA-2668-B9A645C7C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227" y="2629252"/>
            <a:ext cx="3099445" cy="2332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21B9A0E-1608-C9F8-C1E3-ABC7BE097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226" y="181916"/>
            <a:ext cx="3099445" cy="2332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7E59EA4-4EA4-3E9D-727F-9B0674181A83}"/>
              </a:ext>
            </a:extLst>
          </p:cNvPr>
          <p:cNvSpPr/>
          <p:nvPr/>
        </p:nvSpPr>
        <p:spPr>
          <a:xfrm>
            <a:off x="7167154" y="3168738"/>
            <a:ext cx="888274" cy="2240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136093C-0656-5D21-8FBC-05245F799C11}"/>
              </a:ext>
            </a:extLst>
          </p:cNvPr>
          <p:cNvSpPr/>
          <p:nvPr/>
        </p:nvSpPr>
        <p:spPr>
          <a:xfrm>
            <a:off x="7981106" y="980481"/>
            <a:ext cx="274620" cy="141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8554E9-1561-D0C5-57C7-5A60648FB4FC}"/>
              </a:ext>
            </a:extLst>
          </p:cNvPr>
          <p:cNvSpPr txBox="1"/>
          <p:nvPr/>
        </p:nvSpPr>
        <p:spPr>
          <a:xfrm rot="16200000">
            <a:off x="2389186" y="3439161"/>
            <a:ext cx="2972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Oficina II Colóquio de Letras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C77437-2EA8-633E-0F80-314C3A6612AD}"/>
              </a:ext>
            </a:extLst>
          </p:cNvPr>
          <p:cNvSpPr txBox="1"/>
          <p:nvPr/>
        </p:nvSpPr>
        <p:spPr>
          <a:xfrm rot="16200000">
            <a:off x="3599634" y="2926621"/>
            <a:ext cx="39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Feira de profissões em colégio estadual</a:t>
            </a:r>
          </a:p>
        </p:txBody>
      </p:sp>
    </p:spTree>
    <p:extLst>
      <p:ext uri="{BB962C8B-B14F-4D97-AF65-F5344CB8AC3E}">
        <p14:creationId xmlns:p14="http://schemas.microsoft.com/office/powerpoint/2010/main" val="26333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1E4BB-60BD-48F2-B14D-A2D7692F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Mão na massa!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06E2B-6CBD-4FB3-A56D-7512A0A1A73E}"/>
              </a:ext>
            </a:extLst>
          </p:cNvPr>
          <p:cNvSpPr txBox="1">
            <a:spLocks/>
          </p:cNvSpPr>
          <p:nvPr/>
        </p:nvSpPr>
        <p:spPr>
          <a:xfrm>
            <a:off x="278464" y="1049046"/>
            <a:ext cx="5685376" cy="4094454"/>
          </a:xfrm>
          <a:prstGeom prst="rect">
            <a:avLst/>
          </a:prstGeom>
          <a:solidFill>
            <a:srgbClr val="E7FFEF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/>
              <a:t> </a:t>
            </a:r>
            <a:r>
              <a:rPr lang="pt-BR" sz="1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Materiais: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 com água por perto;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Carvão ativado em pó (vendido em farmácias, lojas de suplemento e de produtos naturais);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Óleo de cozinha;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Pincel (&gt;2cm) ou esponja;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Espelho (4x6, 5x7, 6x8cm) 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somente </a:t>
            </a:r>
            <a:r>
              <a:rPr lang="pt-B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palatografia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Câmera (pode ser celular);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Papel-toalha, copo descartável, palitinho, saco plástico (para testar o tamanho do espelho);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Álcool e detergente;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Panos de limpeza;</a:t>
            </a:r>
          </a:p>
          <a:p>
            <a:pPr marL="285750" indent="-285750" algn="just">
              <a:lnSpc>
                <a:spcPct val="107000"/>
              </a:lnSpc>
              <a:buFontTx/>
              <a:buChar char="-"/>
            </a:pP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Lencinho umedecido.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8C9C11-183D-453E-AFA0-F10A666A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57" y="1049046"/>
            <a:ext cx="2885243" cy="3846991"/>
          </a:xfrm>
          <a:prstGeom prst="rect">
            <a:avLst/>
          </a:prstGeom>
          <a:solidFill>
            <a:srgbClr val="FFC000"/>
          </a:solidFill>
          <a:ln>
            <a:solidFill>
              <a:srgbClr val="006666"/>
            </a:solidFill>
          </a:ln>
        </p:spPr>
      </p:pic>
    </p:spTree>
    <p:extLst>
      <p:ext uri="{BB962C8B-B14F-4D97-AF65-F5344CB8AC3E}">
        <p14:creationId xmlns:p14="http://schemas.microsoft.com/office/powerpoint/2010/main" val="223192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97448A4-9480-4C3F-8FB4-1234276B439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D8C6562-0DA4-4D89-B033-6B844C122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67B6833-7047-44DD-8D79-D10C099E514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0A53EEE7-7336-45FB-ABBF-2230F0CDF21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7BCDF2F8-D11F-444B-92F4-904F45399BB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DF486554-B5B7-4C8C-AF7A-52739684534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F9856CD-D639-426F-8D67-B1D7AB5B0DFA}"/>
              </a:ext>
            </a:extLst>
          </p:cNvPr>
          <p:cNvSpPr txBox="1">
            <a:spLocks/>
          </p:cNvSpPr>
          <p:nvPr/>
        </p:nvSpPr>
        <p:spPr>
          <a:xfrm>
            <a:off x="115993" y="28411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pt-BR" b="1" dirty="0"/>
              <a:t>Mão na massa!</a:t>
            </a: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9B378EB9-AD7D-4079-BCDB-044AED625A7B}"/>
              </a:ext>
            </a:extLst>
          </p:cNvPr>
          <p:cNvSpPr txBox="1">
            <a:spLocks/>
          </p:cNvSpPr>
          <p:nvPr/>
        </p:nvSpPr>
        <p:spPr>
          <a:xfrm>
            <a:off x="330751" y="1348594"/>
            <a:ext cx="8322045" cy="3794906"/>
          </a:xfrm>
          <a:prstGeom prst="rect">
            <a:avLst/>
          </a:prstGeom>
          <a:solidFill>
            <a:srgbClr val="E7FFEF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pt-BR" sz="1800" b="1" i="1" dirty="0">
                <a:cs typeface="Times New Roman" panose="02020603050405020304" pitchFamily="18" charset="0"/>
              </a:rPr>
              <a:t> Procedimentos:</a:t>
            </a:r>
            <a:endParaRPr lang="pt-BR" sz="1800" dirty="0"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800" dirty="0">
                <a:cs typeface="Times New Roman" panose="02020603050405020304" pitchFamily="18" charset="0"/>
              </a:rPr>
              <a:t>- Para realizar a </a:t>
            </a:r>
            <a:r>
              <a:rPr lang="pt-BR" sz="1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linguografia</a:t>
            </a:r>
            <a:r>
              <a:rPr lang="pt-BR" sz="1800" dirty="0">
                <a:cs typeface="Times New Roman" panose="02020603050405020304" pitchFamily="18" charset="0"/>
              </a:rPr>
              <a:t>, pinte o palato com tinta e fotografe o carimbo deixado na língua.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800" b="1" dirty="0">
                <a:cs typeface="Times New Roman" panose="02020603050405020304" pitchFamily="18" charset="0"/>
              </a:rPr>
              <a:t>Importante:</a:t>
            </a:r>
            <a:r>
              <a:rPr lang="pt-BR" sz="1800" dirty="0">
                <a:cs typeface="Times New Roman" panose="02020603050405020304" pitchFamily="18" charset="0"/>
              </a:rPr>
              <a:t> o posicionamento da língua deve ser sempre o mesmo (pedir para o falante colocar a “língua pra fora” o máximo que conseguir e deixá-la bem rígida).</a:t>
            </a:r>
          </a:p>
          <a:p>
            <a:pPr algn="just">
              <a:lnSpc>
                <a:spcPct val="107000"/>
              </a:lnSpc>
            </a:pPr>
            <a:r>
              <a:rPr lang="pt-BR" sz="1800" dirty="0">
                <a:cs typeface="Times New Roman" panose="02020603050405020304" pitchFamily="18" charset="0"/>
              </a:rPr>
              <a:t>- Para realizar a </a:t>
            </a:r>
            <a:r>
              <a:rPr lang="pt-BR" sz="1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palatografia</a:t>
            </a:r>
            <a:r>
              <a:rPr lang="pt-BR" sz="1800" dirty="0">
                <a:cs typeface="Times New Roman" panose="02020603050405020304" pitchFamily="18" charset="0"/>
              </a:rPr>
              <a:t>, pinte a língua com tinta e fotografe o carimbo deixado no palato, com o auxílio de um espelho. </a:t>
            </a:r>
          </a:p>
          <a:p>
            <a:pPr algn="just">
              <a:lnSpc>
                <a:spcPct val="107000"/>
              </a:lnSpc>
            </a:pPr>
            <a:r>
              <a:rPr lang="pt-BR" sz="1800" b="1" dirty="0">
                <a:cs typeface="Times New Roman" panose="02020603050405020304" pitchFamily="18" charset="0"/>
              </a:rPr>
              <a:t>Importante:</a:t>
            </a:r>
            <a:r>
              <a:rPr lang="pt-BR" sz="1800" dirty="0">
                <a:cs typeface="Times New Roman" panose="02020603050405020304" pitchFamily="18" charset="0"/>
              </a:rPr>
              <a:t> o posicionamento do espelho deve ser sempre o mesmo, especialmente o ângulo (normalmente, 45</a:t>
            </a:r>
            <a:r>
              <a:rPr lang="pt-BR" sz="1800" b="1" dirty="0">
                <a:solidFill>
                  <a:srgbClr val="202124"/>
                </a:solidFill>
                <a:cs typeface="Times New Roman" panose="02020603050405020304" pitchFamily="18" charset="0"/>
              </a:rPr>
              <a:t>°)</a:t>
            </a:r>
            <a:r>
              <a:rPr lang="pt-BR" sz="1800" dirty="0">
                <a:cs typeface="Times New Roman" panose="02020603050405020304" pitchFamily="18" charset="0"/>
              </a:rPr>
              <a:t>. O espelho deve ficar apoiado atrás dos últimos dentes (fundo) e acima dos dentes incisivos inferiores (frente).</a:t>
            </a:r>
          </a:p>
          <a:p>
            <a:endParaRPr lang="pt-BR" dirty="0"/>
          </a:p>
        </p:txBody>
      </p:sp>
      <p:pic>
        <p:nvPicPr>
          <p:cNvPr id="11" name="Picture 2" descr="UCLA Phonetics Lab Static Palatography">
            <a:extLst>
              <a:ext uri="{FF2B5EF4-FFF2-40B4-BE49-F238E27FC236}">
                <a16:creationId xmlns:a16="http://schemas.microsoft.com/office/drawing/2014/main" id="{4D51C49E-549F-4470-A092-14E7CC5E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78" y="365030"/>
            <a:ext cx="3362729" cy="1113679"/>
          </a:xfrm>
          <a:prstGeom prst="rect">
            <a:avLst/>
          </a:prstGeom>
          <a:solidFill>
            <a:srgbClr val="E7FFEF"/>
          </a:solidFill>
        </p:spPr>
      </p:pic>
    </p:spTree>
    <p:extLst>
      <p:ext uri="{BB962C8B-B14F-4D97-AF65-F5344CB8AC3E}">
        <p14:creationId xmlns:p14="http://schemas.microsoft.com/office/powerpoint/2010/main" val="425037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97448A4-9480-4C3F-8FB4-1234276B439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D8C6562-0DA4-4D89-B033-6B844C122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67B6833-7047-44DD-8D79-D10C099E514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0A53EEE7-7336-45FB-ABBF-2230F0CDF21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7BCDF2F8-D11F-444B-92F4-904F45399BB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DF486554-B5B7-4C8C-AF7A-52739684534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F9856CD-D639-426F-8D67-B1D7AB5B0DFA}"/>
              </a:ext>
            </a:extLst>
          </p:cNvPr>
          <p:cNvSpPr txBox="1">
            <a:spLocks/>
          </p:cNvSpPr>
          <p:nvPr/>
        </p:nvSpPr>
        <p:spPr>
          <a:xfrm>
            <a:off x="778723" y="203467"/>
            <a:ext cx="7704000" cy="60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pt-BR" b="1" dirty="0"/>
              <a:t>Mão na massa!</a:t>
            </a: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9B378EB9-AD7D-4079-BCDB-044AED625A7B}"/>
              </a:ext>
            </a:extLst>
          </p:cNvPr>
          <p:cNvSpPr txBox="1">
            <a:spLocks/>
          </p:cNvSpPr>
          <p:nvPr/>
        </p:nvSpPr>
        <p:spPr>
          <a:xfrm>
            <a:off x="313973" y="849450"/>
            <a:ext cx="8830027" cy="4294050"/>
          </a:xfrm>
          <a:prstGeom prst="rect">
            <a:avLst/>
          </a:prstGeom>
          <a:solidFill>
            <a:srgbClr val="E7FFEF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/>
            <a:r>
              <a:rPr lang="pt-BR" sz="1800" b="1" i="1" dirty="0"/>
              <a:t>Passo a passo:</a:t>
            </a:r>
          </a:p>
          <a:p>
            <a:r>
              <a:rPr lang="pt-BR" sz="1800" dirty="0"/>
              <a:t>1: Misture o óleo e o carvão em pó no copo descartável (textura de iogurte de garrafa, nem grosso nem líquido a ponto de pingar);</a:t>
            </a:r>
          </a:p>
          <a:p>
            <a:r>
              <a:rPr lang="pt-BR" sz="1800" dirty="0"/>
              <a:t>2: Aplique a mistura no palato (ou na língua) usando um pincel ou esponja. Verifique se toda a língua ou todo o palato e dentes estão cobertos (região do palato mole pode ser mais incômoda);</a:t>
            </a:r>
          </a:p>
          <a:p>
            <a:r>
              <a:rPr lang="pt-BR" sz="1800" dirty="0"/>
              <a:t>3: Tome cuidado para não ter nenhum contato acidental;</a:t>
            </a:r>
          </a:p>
          <a:p>
            <a:r>
              <a:rPr lang="pt-BR" sz="1800" dirty="0"/>
              <a:t>4: Produza o som da forma mais natural possível e em seguida mantenha a boca aberta com a língua para fora, para evitar qualquer contato acidental; </a:t>
            </a:r>
          </a:p>
          <a:p>
            <a:r>
              <a:rPr lang="pt-BR" sz="1800" dirty="0"/>
              <a:t>5: Insira o espelho (para </a:t>
            </a:r>
            <a:r>
              <a:rPr lang="pt-BR" sz="1800" dirty="0" err="1"/>
              <a:t>palatografia</a:t>
            </a:r>
            <a:r>
              <a:rPr lang="pt-BR" sz="1800" dirty="0"/>
              <a:t>) ou posicione a língua (para </a:t>
            </a:r>
            <a:r>
              <a:rPr lang="pt-BR" sz="1800" dirty="0" err="1"/>
              <a:t>linguografia</a:t>
            </a:r>
            <a:r>
              <a:rPr lang="pt-BR" sz="1800" dirty="0"/>
              <a:t>);</a:t>
            </a:r>
          </a:p>
          <a:p>
            <a:r>
              <a:rPr lang="pt-BR" sz="1800" dirty="0"/>
              <a:t>5: Fotografe, lembrando de incluir a legenda na foto (para saber posteriormente qual foi o som produzido);</a:t>
            </a:r>
          </a:p>
          <a:p>
            <a:r>
              <a:rPr lang="pt-BR" sz="1800" dirty="0"/>
              <a:t>6: Enxágue a boca e passe para o próximo estímulo.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33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9856CD-D639-426F-8D67-B1D7AB5B0DFA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pt-BR" b="1"/>
              <a:t>Mão na massa!</a:t>
            </a:r>
            <a:endParaRPr lang="pt-BR" b="1" dirty="0"/>
          </a:p>
        </p:txBody>
      </p:sp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72417C24-88BB-436D-BE30-D9F5A3706C61}"/>
              </a:ext>
            </a:extLst>
          </p:cNvPr>
          <p:cNvSpPr txBox="1">
            <a:spLocks/>
          </p:cNvSpPr>
          <p:nvPr/>
        </p:nvSpPr>
        <p:spPr>
          <a:xfrm>
            <a:off x="7430662" y="1605757"/>
            <a:ext cx="1624613" cy="34053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/t/: </a:t>
            </a:r>
            <a:r>
              <a:rPr lang="pt-BR" sz="1600" b="1" u="sng" dirty="0">
                <a:cs typeface="Times New Roman" panose="02020603050405020304" pitchFamily="18" charset="0"/>
              </a:rPr>
              <a:t>T</a:t>
            </a:r>
            <a:r>
              <a:rPr lang="pt-BR" sz="1600" dirty="0">
                <a:cs typeface="Times New Roman" panose="02020603050405020304" pitchFamily="18" charset="0"/>
              </a:rPr>
              <a:t>apa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/d/: </a:t>
            </a:r>
            <a:r>
              <a:rPr lang="pt-BR" sz="1600" b="1" u="sng" dirty="0">
                <a:cs typeface="Times New Roman" panose="02020603050405020304" pitchFamily="18" charset="0"/>
              </a:rPr>
              <a:t>D</a:t>
            </a:r>
            <a:r>
              <a:rPr lang="pt-BR" sz="1600" dirty="0">
                <a:cs typeface="Times New Roman" panose="02020603050405020304" pitchFamily="18" charset="0"/>
              </a:rPr>
              <a:t>ava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/n/: </a:t>
            </a:r>
            <a:r>
              <a:rPr lang="pt-BR" sz="1600" b="1" u="sng" dirty="0">
                <a:cs typeface="Times New Roman" panose="02020603050405020304" pitchFamily="18" charset="0"/>
              </a:rPr>
              <a:t>N</a:t>
            </a:r>
            <a:r>
              <a:rPr lang="pt-BR" sz="1600" dirty="0">
                <a:cs typeface="Times New Roman" panose="02020603050405020304" pitchFamily="18" charset="0"/>
              </a:rPr>
              <a:t>abo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/l/:  </a:t>
            </a:r>
            <a:r>
              <a:rPr lang="pt-BR" sz="1600" b="1" u="sng" dirty="0">
                <a:cs typeface="Times New Roman" panose="02020603050405020304" pitchFamily="18" charset="0"/>
              </a:rPr>
              <a:t>L</a:t>
            </a:r>
            <a:r>
              <a:rPr lang="pt-BR" sz="1600" dirty="0">
                <a:cs typeface="Times New Roman" panose="02020603050405020304" pitchFamily="18" charset="0"/>
              </a:rPr>
              <a:t>ama;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/ɾ/: A</a:t>
            </a:r>
            <a:r>
              <a:rPr lang="pt-BR" sz="1600" b="1" u="sng" dirty="0">
                <a:cs typeface="Times New Roman" panose="02020603050405020304" pitchFamily="18" charset="0"/>
              </a:rPr>
              <a:t>r</a:t>
            </a:r>
            <a:r>
              <a:rPr lang="pt-BR" sz="1600" dirty="0">
                <a:cs typeface="Times New Roman" panose="02020603050405020304" pitchFamily="18" charset="0"/>
              </a:rPr>
              <a:t>ame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/s/: </a:t>
            </a:r>
            <a:r>
              <a:rPr lang="pt-BR" sz="1600" b="1" u="sng" dirty="0">
                <a:cs typeface="Times New Roman" panose="02020603050405020304" pitchFamily="18" charset="0"/>
              </a:rPr>
              <a:t>S</a:t>
            </a:r>
            <a:r>
              <a:rPr lang="pt-BR" sz="1600" dirty="0">
                <a:cs typeface="Times New Roman" panose="02020603050405020304" pitchFamily="18" charset="0"/>
              </a:rPr>
              <a:t>apo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/ʃ/: </a:t>
            </a:r>
            <a:r>
              <a:rPr lang="pt-BR" sz="1600" b="1" u="sng" dirty="0">
                <a:cs typeface="Times New Roman" panose="02020603050405020304" pitchFamily="18" charset="0"/>
              </a:rPr>
              <a:t>Ch</a:t>
            </a:r>
            <a:r>
              <a:rPr lang="pt-BR" sz="1600" dirty="0">
                <a:cs typeface="Times New Roman" panose="02020603050405020304" pitchFamily="18" charset="0"/>
              </a:rPr>
              <a:t>ave 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/ɲ/: Ama</a:t>
            </a:r>
            <a:r>
              <a:rPr lang="pt-BR" sz="1600" b="1" u="sng" dirty="0">
                <a:cs typeface="Times New Roman" panose="02020603050405020304" pitchFamily="18" charset="0"/>
              </a:rPr>
              <a:t>nh</a:t>
            </a:r>
            <a:r>
              <a:rPr lang="pt-BR" sz="1600" dirty="0">
                <a:cs typeface="Times New Roman" panose="02020603050405020304" pitchFamily="18" charset="0"/>
              </a:rPr>
              <a:t>ã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/ʎ/: A</a:t>
            </a:r>
            <a:r>
              <a:rPr lang="pt-BR" sz="1600" b="1" u="sng" dirty="0">
                <a:cs typeface="Times New Roman" panose="02020603050405020304" pitchFamily="18" charset="0"/>
              </a:rPr>
              <a:t>lh</a:t>
            </a:r>
            <a:r>
              <a:rPr lang="pt-BR" sz="1600" dirty="0">
                <a:cs typeface="Times New Roman" panose="02020603050405020304" pitchFamily="18" charset="0"/>
              </a:rPr>
              <a:t>o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/ɻ/: Pô</a:t>
            </a:r>
            <a:r>
              <a:rPr lang="pt-BR" sz="1600" b="1" u="sng" dirty="0">
                <a:cs typeface="Times New Roman" panose="02020603050405020304" pitchFamily="18" charset="0"/>
              </a:rPr>
              <a:t>r</a:t>
            </a:r>
            <a:endParaRPr lang="pt-BR" sz="1600" dirty="0"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[</a:t>
            </a:r>
            <a:r>
              <a:rPr lang="pt-BR" sz="1600" dirty="0" err="1">
                <a:cs typeface="Times New Roman" panose="02020603050405020304" pitchFamily="18" charset="0"/>
              </a:rPr>
              <a:t>tʃ</a:t>
            </a:r>
            <a:r>
              <a:rPr lang="pt-BR" sz="1600" dirty="0">
                <a:cs typeface="Times New Roman" panose="02020603050405020304" pitchFamily="18" charset="0"/>
              </a:rPr>
              <a:t>]: </a:t>
            </a:r>
            <a:r>
              <a:rPr lang="pt-BR" sz="1600" b="1" u="sng" dirty="0">
                <a:cs typeface="Times New Roman" panose="02020603050405020304" pitchFamily="18" charset="0"/>
              </a:rPr>
              <a:t>T</a:t>
            </a:r>
            <a:r>
              <a:rPr lang="pt-BR" sz="1600" dirty="0">
                <a:cs typeface="Times New Roman" panose="02020603050405020304" pitchFamily="18" charset="0"/>
              </a:rPr>
              <a:t>ia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/k/: </a:t>
            </a:r>
            <a:r>
              <a:rPr lang="pt-BR" sz="1600" b="1" u="sng" dirty="0">
                <a:cs typeface="Times New Roman" panose="02020603050405020304" pitchFamily="18" charset="0"/>
              </a:rPr>
              <a:t>c</a:t>
            </a:r>
            <a:r>
              <a:rPr lang="pt-BR" sz="1600" dirty="0">
                <a:cs typeface="Times New Roman" panose="02020603050405020304" pitchFamily="18" charset="0"/>
              </a:rPr>
              <a:t>apa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[c]: </a:t>
            </a:r>
            <a:r>
              <a:rPr lang="pt-BR" sz="1600" b="1" u="sng" dirty="0">
                <a:cs typeface="Times New Roman" panose="02020603050405020304" pitchFamily="18" charset="0"/>
              </a:rPr>
              <a:t>qu</a:t>
            </a:r>
            <a:r>
              <a:rPr lang="pt-BR" sz="1600" dirty="0">
                <a:cs typeface="Times New Roman" panose="02020603050405020304" pitchFamily="18" charset="0"/>
              </a:rPr>
              <a:t>ibe</a:t>
            </a:r>
          </a:p>
          <a:p>
            <a:pPr algn="just">
              <a:lnSpc>
                <a:spcPct val="107000"/>
              </a:lnSpc>
            </a:pPr>
            <a:endParaRPr lang="pt-BR" sz="1600" dirty="0"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1492F4-02CB-4DFA-8756-8DA68B98441E}"/>
              </a:ext>
            </a:extLst>
          </p:cNvPr>
          <p:cNvSpPr txBox="1"/>
          <p:nvPr/>
        </p:nvSpPr>
        <p:spPr>
          <a:xfrm>
            <a:off x="111908" y="1605757"/>
            <a:ext cx="7228514" cy="3622467"/>
          </a:xfrm>
          <a:prstGeom prst="rect">
            <a:avLst/>
          </a:prstGeom>
          <a:solidFill>
            <a:srgbClr val="E7FFEF"/>
          </a:solidFill>
          <a:ln w="19050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pt-B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 /t/ é dental ou alveolar? Apical ou </a:t>
            </a:r>
            <a:r>
              <a:rPr lang="pt-BR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laminal</a:t>
            </a:r>
            <a:r>
              <a:rPr lang="pt-B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pt-B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 </a:t>
            </a: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/ʎ/ é palatal ou alveolar? Ou seja, você fala realmente [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ˈ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a.ʎʊ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] ou [ˈ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a.lʲʊ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] ‘</a:t>
            </a: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alho’? 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‘si[ʎ]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ueta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’, ‘si[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lʲʊ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]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eta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’ ou ‘si[l]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ueta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’?</a:t>
            </a:r>
            <a:endParaRPr lang="pt-B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 /ɲ/ é palatal ou alveolar? Ou seja, você fala realmente 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[ˈ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u.ɲɐ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] ou [ˈ</a:t>
            </a:r>
            <a:r>
              <a:rPr 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u.j̃ɐ</a:t>
            </a: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] ‘unha’</a:t>
            </a: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? </a:t>
            </a:r>
            <a:endParaRPr lang="pt-B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Qual caminho o ar encontra para ser expelido no seu /s/?</a:t>
            </a:r>
            <a:endParaRPr lang="pt-B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arenR"/>
            </a:pPr>
            <a:r>
              <a:rPr lang="pt-B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 produção de /l/, o ar é expelido pelos dois lados da língua ou por um lado só?</a:t>
            </a:r>
            <a:endParaRPr lang="pt-B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t-B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Compare os sons /l/ e /ɾ/, ambos classificados como alveolares. O ponto de articulação no palato é igual ou diferente?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A665EF-7C09-4C1E-A044-EF4D82C3069D}"/>
              </a:ext>
            </a:extLst>
          </p:cNvPr>
          <p:cNvSpPr txBox="1"/>
          <p:nvPr/>
        </p:nvSpPr>
        <p:spPr>
          <a:xfrm>
            <a:off x="293860" y="1192083"/>
            <a:ext cx="4625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Sugestões de estímulos e perguntas iniciais: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B56A2ED-5A7D-43A8-B9B7-F54F2A72D668}"/>
              </a:ext>
            </a:extLst>
          </p:cNvPr>
          <p:cNvSpPr txBox="1"/>
          <p:nvPr/>
        </p:nvSpPr>
        <p:spPr>
          <a:xfrm>
            <a:off x="6372225" y="38877"/>
            <a:ext cx="2683050" cy="1384995"/>
          </a:xfrm>
          <a:prstGeom prst="rect">
            <a:avLst/>
          </a:prstGeom>
          <a:solidFill>
            <a:schemeClr val="accent3"/>
          </a:solidFill>
          <a:ln w="28575">
            <a:solidFill>
              <a:srgbClr val="006666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dirty="0"/>
              <a:t>Preferencialmente combinar o </a:t>
            </a:r>
            <a:r>
              <a:rPr lang="pt-BR" dirty="0" err="1"/>
              <a:t>som-alvo</a:t>
            </a:r>
            <a:r>
              <a:rPr lang="pt-BR" dirty="0"/>
              <a:t> com a vogal [a], mais aberta</a:t>
            </a:r>
          </a:p>
          <a:p>
            <a:endParaRPr lang="pt-BR" dirty="0"/>
          </a:p>
          <a:p>
            <a:r>
              <a:rPr lang="pt-BR" dirty="0"/>
              <a:t>Outras consoantes da palavra devem ser labiais</a:t>
            </a:r>
          </a:p>
        </p:txBody>
      </p:sp>
    </p:spTree>
    <p:extLst>
      <p:ext uri="{BB962C8B-B14F-4D97-AF65-F5344CB8AC3E}">
        <p14:creationId xmlns:p14="http://schemas.microsoft.com/office/powerpoint/2010/main" val="301697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WhatsApp Video 2023-04-18 at 17.29.34">
            <a:hlinkClick r:id="" action="ppaction://media"/>
            <a:extLst>
              <a:ext uri="{FF2B5EF4-FFF2-40B4-BE49-F238E27FC236}">
                <a16:creationId xmlns:a16="http://schemas.microsoft.com/office/drawing/2014/main" id="{73FBFA24-F5C1-482A-A707-B0633F3A5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9331"/>
          <a:stretch/>
        </p:blipFill>
        <p:spPr>
          <a:xfrm>
            <a:off x="4453030" y="878888"/>
            <a:ext cx="2828925" cy="414920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B9DD19-DE64-4344-A0D6-BE568ECDA507}"/>
              </a:ext>
            </a:extLst>
          </p:cNvPr>
          <p:cNvSpPr txBox="1"/>
          <p:nvPr/>
        </p:nvSpPr>
        <p:spPr>
          <a:xfrm>
            <a:off x="4453030" y="0"/>
            <a:ext cx="266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/>
              <a:t>Linguografia</a:t>
            </a:r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/</a:t>
            </a:r>
            <a:r>
              <a:rPr lang="pt-BR" sz="2800" b="1" dirty="0" err="1"/>
              <a:t>aka</a:t>
            </a:r>
            <a:r>
              <a:rPr lang="pt-BR" sz="2800" b="1" dirty="0"/>
              <a:t>/</a:t>
            </a:r>
          </a:p>
        </p:txBody>
      </p:sp>
      <p:pic>
        <p:nvPicPr>
          <p:cNvPr id="25" name="WhatsApp Video 2023-04-18 at 17.27.32">
            <a:hlinkClick r:id="" action="ppaction://media"/>
            <a:extLst>
              <a:ext uri="{FF2B5EF4-FFF2-40B4-BE49-F238E27FC236}">
                <a16:creationId xmlns:a16="http://schemas.microsoft.com/office/drawing/2014/main" id="{E3CFFB46-3A97-4BB2-A240-56CBF078F7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9331"/>
          <a:stretch/>
        </p:blipFill>
        <p:spPr>
          <a:xfrm>
            <a:off x="1016171" y="878888"/>
            <a:ext cx="2828925" cy="41492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0D19C2B6-DBC2-4AE8-A0E5-EDC6A971EB34}"/>
              </a:ext>
            </a:extLst>
          </p:cNvPr>
          <p:cNvSpPr txBox="1"/>
          <p:nvPr/>
        </p:nvSpPr>
        <p:spPr>
          <a:xfrm>
            <a:off x="1098982" y="0"/>
            <a:ext cx="266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/>
              <a:t>Linguografia</a:t>
            </a:r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/ata/</a:t>
            </a:r>
          </a:p>
        </p:txBody>
      </p:sp>
    </p:spTree>
    <p:extLst>
      <p:ext uri="{BB962C8B-B14F-4D97-AF65-F5344CB8AC3E}">
        <p14:creationId xmlns:p14="http://schemas.microsoft.com/office/powerpoint/2010/main" val="1725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36"/>
          <p:cNvSpPr txBox="1">
            <a:spLocks noGrp="1"/>
          </p:cNvSpPr>
          <p:nvPr>
            <p:ph type="title"/>
          </p:nvPr>
        </p:nvSpPr>
        <p:spPr>
          <a:xfrm>
            <a:off x="1602450" y="186568"/>
            <a:ext cx="59391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Mapa da apresentação</a:t>
            </a:r>
            <a:endParaRPr b="1" dirty="0"/>
          </a:p>
        </p:txBody>
      </p:sp>
      <p:sp>
        <p:nvSpPr>
          <p:cNvPr id="1025" name="Google Shape;1025;p36"/>
          <p:cNvSpPr txBox="1">
            <a:spLocks noGrp="1"/>
          </p:cNvSpPr>
          <p:nvPr>
            <p:ph type="subTitle" idx="1"/>
          </p:nvPr>
        </p:nvSpPr>
        <p:spPr>
          <a:xfrm>
            <a:off x="719092" y="976544"/>
            <a:ext cx="7732450" cy="4166956"/>
          </a:xfrm>
          <a:prstGeom prst="rect">
            <a:avLst/>
          </a:prstGeom>
          <a:solidFill>
            <a:srgbClr val="E7F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Origem da </a:t>
            </a:r>
            <a:r>
              <a:rPr lang="pt-BR" sz="2400" dirty="0" err="1"/>
              <a:t>palatografia</a:t>
            </a:r>
            <a:r>
              <a:rPr lang="pt-BR" sz="2400" dirty="0"/>
              <a:t>/</a:t>
            </a:r>
            <a:r>
              <a:rPr lang="pt-BR" sz="2400" dirty="0" err="1"/>
              <a:t>linguografia</a:t>
            </a:r>
            <a:r>
              <a:rPr lang="pt-BR" sz="2400" dirty="0"/>
              <a:t> e estudos brasileiros;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2"/>
                </a:solidFill>
              </a:rPr>
              <a:t>Aplicação </a:t>
            </a:r>
            <a:r>
              <a:rPr lang="pt-BR" sz="2400" dirty="0"/>
              <a:t>em sala de aula: universidade;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</a:pPr>
            <a:r>
              <a:rPr lang="pt-BR" sz="2400" i="1" dirty="0">
                <a:solidFill>
                  <a:srgbClr val="006666"/>
                </a:solidFill>
                <a:sym typeface="Wingdings" panose="05000000000000000000" pitchFamily="2" charset="2"/>
              </a:rPr>
              <a:t>	</a:t>
            </a:r>
            <a:r>
              <a:rPr lang="pt-BR" sz="2000" i="1" dirty="0">
                <a:solidFill>
                  <a:srgbClr val="006666"/>
                </a:solidFill>
                <a:sym typeface="Wingdings" panose="05000000000000000000" pitchFamily="2" charset="2"/>
              </a:rPr>
              <a:t> instrumentalizar o professor</a:t>
            </a:r>
            <a:endParaRPr lang="pt-BR" sz="2400" i="1" dirty="0">
              <a:solidFill>
                <a:srgbClr val="006666"/>
              </a:solidFill>
              <a:sym typeface="Wingdings" panose="05000000000000000000" pitchFamily="2" charset="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>
              <a:sym typeface="Wingdings" panose="05000000000000000000" pitchFamily="2" charset="2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ym typeface="Wingdings" panose="05000000000000000000" pitchFamily="2" charset="2"/>
              </a:rPr>
              <a:t>Aplicação em sala de aula: </a:t>
            </a:r>
            <a:r>
              <a:rPr lang="pt-BR" sz="2400" dirty="0"/>
              <a:t>ensino básico; 	</a:t>
            </a:r>
            <a:r>
              <a:rPr lang="pt-BR" sz="2000" i="1" dirty="0">
                <a:solidFill>
                  <a:srgbClr val="006666"/>
                </a:solidFill>
                <a:sym typeface="Wingdings" panose="05000000000000000000" pitchFamily="2" charset="2"/>
              </a:rPr>
              <a:t> reflexões sobre os sons da fala</a:t>
            </a:r>
            <a:endParaRPr lang="pt-BR" sz="2000" i="1" dirty="0">
              <a:solidFill>
                <a:srgbClr val="006666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Possibilidades de apoio na alfabetização: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	o “método das linguinhas” </a:t>
            </a:r>
            <a:r>
              <a:rPr lang="pt-BR" sz="2000" i="1" dirty="0">
                <a:solidFill>
                  <a:srgbClr val="006666"/>
                </a:solidFill>
                <a:sym typeface="Wingdings" panose="05000000000000000000" pitchFamily="2" charset="2"/>
              </a:rPr>
              <a:t> em construção</a:t>
            </a:r>
            <a:endParaRPr lang="pt-BR" sz="2400" i="1" dirty="0">
              <a:solidFill>
                <a:srgbClr val="006666"/>
              </a:solidFill>
            </a:endParaRPr>
          </a:p>
        </p:txBody>
      </p:sp>
      <p:pic>
        <p:nvPicPr>
          <p:cNvPr id="4" name="Picture 2" descr="Vetores de Papilas Gustativas Na Língua Humana E Dentes Conceito Vetor Cor  Ícone Design Símbolo Do Sistema De Órgãos Sinal De Anatomia Humana Imagem  De Partes Do Corpo Humano e mais imagens">
            <a:extLst>
              <a:ext uri="{FF2B5EF4-FFF2-40B4-BE49-F238E27FC236}">
                <a16:creationId xmlns:a16="http://schemas.microsoft.com/office/drawing/2014/main" id="{FFDCC6EE-F57C-41F9-90A1-D04075467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" t="-9702" r="-4940" b="-4936"/>
          <a:stretch/>
        </p:blipFill>
        <p:spPr bwMode="auto">
          <a:xfrm flipH="1">
            <a:off x="1140811" y="4442755"/>
            <a:ext cx="461639" cy="5231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B9DD19-DE64-4344-A0D6-BE568ECDA507}"/>
              </a:ext>
            </a:extLst>
          </p:cNvPr>
          <p:cNvSpPr txBox="1"/>
          <p:nvPr/>
        </p:nvSpPr>
        <p:spPr>
          <a:xfrm>
            <a:off x="4815534" y="0"/>
            <a:ext cx="266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Palatografia </a:t>
            </a:r>
          </a:p>
          <a:p>
            <a:pPr algn="ctr"/>
            <a:r>
              <a:rPr lang="pt-BR" sz="2800" b="1" dirty="0"/>
              <a:t>/</a:t>
            </a:r>
            <a:r>
              <a:rPr lang="pt-BR" sz="2800" b="1" dirty="0" err="1"/>
              <a:t>aka</a:t>
            </a:r>
            <a:r>
              <a:rPr lang="pt-BR" sz="2800" b="1" dirty="0"/>
              <a:t>/</a:t>
            </a:r>
          </a:p>
        </p:txBody>
      </p:sp>
      <p:pic>
        <p:nvPicPr>
          <p:cNvPr id="4" name="WhatsApp Video 2025-03-10 at 17.59.20">
            <a:hlinkClick r:id="" action="ppaction://media"/>
            <a:extLst>
              <a:ext uri="{FF2B5EF4-FFF2-40B4-BE49-F238E27FC236}">
                <a16:creationId xmlns:a16="http://schemas.microsoft.com/office/drawing/2014/main" id="{C3941232-D299-4947-8306-148F1EE89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9997" y="1134620"/>
            <a:ext cx="2190428" cy="38951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0969255-6526-421E-8430-AE745E41CA04}"/>
              </a:ext>
            </a:extLst>
          </p:cNvPr>
          <p:cNvSpPr txBox="1"/>
          <p:nvPr/>
        </p:nvSpPr>
        <p:spPr>
          <a:xfrm>
            <a:off x="1386811" y="-1"/>
            <a:ext cx="266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Palatografia </a:t>
            </a:r>
          </a:p>
          <a:p>
            <a:pPr algn="ctr"/>
            <a:r>
              <a:rPr lang="pt-BR" sz="2800" b="1" dirty="0"/>
              <a:t>/ata/</a:t>
            </a:r>
          </a:p>
        </p:txBody>
      </p:sp>
      <p:pic>
        <p:nvPicPr>
          <p:cNvPr id="11" name="WhatsApp Video 2023-04-18 at 17.26.19">
            <a:hlinkClick r:id="" action="ppaction://media"/>
            <a:extLst>
              <a:ext uri="{FF2B5EF4-FFF2-40B4-BE49-F238E27FC236}">
                <a16:creationId xmlns:a16="http://schemas.microsoft.com/office/drawing/2014/main" id="{568E5655-678D-48DD-A3E8-7023E31BCE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24476"/>
          <a:stretch/>
        </p:blipFill>
        <p:spPr>
          <a:xfrm>
            <a:off x="1221188" y="1134620"/>
            <a:ext cx="2828925" cy="388459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86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7"/>
          <p:cNvSpPr txBox="1">
            <a:spLocks noGrp="1"/>
          </p:cNvSpPr>
          <p:nvPr>
            <p:ph type="title"/>
          </p:nvPr>
        </p:nvSpPr>
        <p:spPr>
          <a:xfrm>
            <a:off x="1412046" y="149964"/>
            <a:ext cx="6610058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/>
              <a:t>Aplicação de </a:t>
            </a:r>
            <a:r>
              <a:rPr lang="pt-BR" sz="2400" b="1" dirty="0" err="1"/>
              <a:t>linguografia</a:t>
            </a:r>
            <a:r>
              <a:rPr lang="pt-BR" sz="2400" b="1" dirty="0"/>
              <a:t> no 7º ano</a:t>
            </a:r>
            <a:endParaRPr sz="2400" b="1" dirty="0"/>
          </a:p>
        </p:txBody>
      </p:sp>
      <p:sp>
        <p:nvSpPr>
          <p:cNvPr id="8" name="Google Shape;1025;p36">
            <a:extLst>
              <a:ext uri="{FF2B5EF4-FFF2-40B4-BE49-F238E27FC236}">
                <a16:creationId xmlns:a16="http://schemas.microsoft.com/office/drawing/2014/main" id="{D8E66AED-21EF-43D4-80AD-8019CB11D12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3177" y="973511"/>
            <a:ext cx="8685362" cy="17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- Duplas deveriam representar o linguograma do colega no papel: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461FD-EF1D-4BE8-B393-28B184853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5" t="33312" r="28932" b="30097"/>
          <a:stretch/>
        </p:blipFill>
        <p:spPr>
          <a:xfrm>
            <a:off x="334196" y="1647979"/>
            <a:ext cx="2754615" cy="134247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8164679-CD21-4D83-9A24-8711B2BB61BC}"/>
              </a:ext>
            </a:extLst>
          </p:cNvPr>
          <p:cNvSpPr txBox="1"/>
          <p:nvPr/>
        </p:nvSpPr>
        <p:spPr>
          <a:xfrm>
            <a:off x="383461" y="2133199"/>
            <a:ext cx="6197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TAPA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7FBD91-FB1D-486C-AB07-604A0DEF3A4E}"/>
              </a:ext>
            </a:extLst>
          </p:cNvPr>
          <p:cNvSpPr txBox="1"/>
          <p:nvPr/>
        </p:nvSpPr>
        <p:spPr>
          <a:xfrm>
            <a:off x="1078266" y="2133200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NABO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194626-2ACE-40B1-B9BA-9E29595C4283}"/>
              </a:ext>
            </a:extLst>
          </p:cNvPr>
          <p:cNvSpPr txBox="1"/>
          <p:nvPr/>
        </p:nvSpPr>
        <p:spPr>
          <a:xfrm>
            <a:off x="1698049" y="2133199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CAPA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DDCACB-0441-44A0-AD92-54A32E699F70}"/>
              </a:ext>
            </a:extLst>
          </p:cNvPr>
          <p:cNvSpPr txBox="1"/>
          <p:nvPr/>
        </p:nvSpPr>
        <p:spPr>
          <a:xfrm>
            <a:off x="2382654" y="2140893"/>
            <a:ext cx="69480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QUIBE</a:t>
            </a:r>
          </a:p>
        </p:txBody>
      </p:sp>
      <p:sp>
        <p:nvSpPr>
          <p:cNvPr id="16" name="Google Shape;1025;p36">
            <a:extLst>
              <a:ext uri="{FF2B5EF4-FFF2-40B4-BE49-F238E27FC236}">
                <a16:creationId xmlns:a16="http://schemas.microsoft.com/office/drawing/2014/main" id="{F515E63C-82F6-47DB-BBC4-EF52B200D8B4}"/>
              </a:ext>
            </a:extLst>
          </p:cNvPr>
          <p:cNvSpPr txBox="1">
            <a:spLocks/>
          </p:cNvSpPr>
          <p:nvPr/>
        </p:nvSpPr>
        <p:spPr>
          <a:xfrm>
            <a:off x="334196" y="3432152"/>
            <a:ext cx="8475607" cy="1561384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24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342900" algn="just">
              <a:buFontTx/>
              <a:buChar char="-"/>
            </a:pPr>
            <a:r>
              <a:rPr lang="pt-BR" sz="2000" dirty="0"/>
              <a:t>Alternativa: individual, tirando selfie com o celular;</a:t>
            </a:r>
          </a:p>
          <a:p>
            <a:pPr marL="342900" algn="just">
              <a:buFontTx/>
              <a:buChar char="-"/>
            </a:pPr>
            <a:endParaRPr lang="pt-BR" sz="2000" dirty="0"/>
          </a:p>
          <a:p>
            <a:pPr marL="342900" algn="just">
              <a:buFontTx/>
              <a:buChar char="-"/>
            </a:pPr>
            <a:r>
              <a:rPr lang="pt-BR" sz="2000" dirty="0"/>
              <a:t>Duração: em duplas, 2 h/a (1h30, 6 sons por estudante) + 1h/a para sistematização e comparação dos resultados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A1C7AA-26A0-6D21-8D73-5D0AC5EA3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5" t="33312" r="28932" b="30097"/>
          <a:stretch/>
        </p:blipFill>
        <p:spPr>
          <a:xfrm>
            <a:off x="3300576" y="1647979"/>
            <a:ext cx="2754615" cy="134247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38C084-DD9F-EB00-A7C5-F00181E99ECA}"/>
              </a:ext>
            </a:extLst>
          </p:cNvPr>
          <p:cNvSpPr txBox="1"/>
          <p:nvPr/>
        </p:nvSpPr>
        <p:spPr>
          <a:xfrm>
            <a:off x="3349841" y="2133199"/>
            <a:ext cx="6197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ARARA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3180360-A688-9532-5345-8E83F2F152CA}"/>
              </a:ext>
            </a:extLst>
          </p:cNvPr>
          <p:cNvSpPr txBox="1"/>
          <p:nvPr/>
        </p:nvSpPr>
        <p:spPr>
          <a:xfrm>
            <a:off x="4044646" y="2133200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LAMA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99514F-03E8-CEB4-1977-13CCCE1DB8E3}"/>
              </a:ext>
            </a:extLst>
          </p:cNvPr>
          <p:cNvSpPr txBox="1"/>
          <p:nvPr/>
        </p:nvSpPr>
        <p:spPr>
          <a:xfrm>
            <a:off x="4664429" y="2133199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LHAMA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09EA22-F449-EC46-44A3-1A853B38A22C}"/>
              </a:ext>
            </a:extLst>
          </p:cNvPr>
          <p:cNvSpPr txBox="1"/>
          <p:nvPr/>
        </p:nvSpPr>
        <p:spPr>
          <a:xfrm>
            <a:off x="5284211" y="2133199"/>
            <a:ext cx="69480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AMANHÃ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3B2F926-16C9-D5C1-15E4-892D4AA5C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5" t="33312" r="28932" b="30097"/>
          <a:stretch/>
        </p:blipFill>
        <p:spPr>
          <a:xfrm>
            <a:off x="6179479" y="1647979"/>
            <a:ext cx="2754615" cy="134247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9082A6-923D-FA45-E314-28936A20EB42}"/>
              </a:ext>
            </a:extLst>
          </p:cNvPr>
          <p:cNvSpPr txBox="1"/>
          <p:nvPr/>
        </p:nvSpPr>
        <p:spPr>
          <a:xfrm>
            <a:off x="6228744" y="2133199"/>
            <a:ext cx="6197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SAPO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C845C57-A826-0FE5-E8D0-F9C875F76EEB}"/>
              </a:ext>
            </a:extLst>
          </p:cNvPr>
          <p:cNvSpPr txBox="1"/>
          <p:nvPr/>
        </p:nvSpPr>
        <p:spPr>
          <a:xfrm>
            <a:off x="6923549" y="2133200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CHAVE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6A6BF61-4AD4-27DA-51FF-D190468EDEF2}"/>
              </a:ext>
            </a:extLst>
          </p:cNvPr>
          <p:cNvSpPr txBox="1"/>
          <p:nvPr/>
        </p:nvSpPr>
        <p:spPr>
          <a:xfrm>
            <a:off x="7543332" y="2133199"/>
            <a:ext cx="6197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JAPA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B49CF28-8A99-1954-3DAD-A8A38601FBF7}"/>
              </a:ext>
            </a:extLst>
          </p:cNvPr>
          <p:cNvSpPr txBox="1"/>
          <p:nvPr/>
        </p:nvSpPr>
        <p:spPr>
          <a:xfrm>
            <a:off x="8287402" y="2133199"/>
            <a:ext cx="5705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dirty="0"/>
              <a:t>ZAPE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26">
            <a:extLst>
              <a:ext uri="{FF2B5EF4-FFF2-40B4-BE49-F238E27FC236}">
                <a16:creationId xmlns:a16="http://schemas.microsoft.com/office/drawing/2014/main" id="{BAA27F83-B00E-4EB9-814F-0B63F89AE0FE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71565039-2527-42D2-B017-248824BA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5" t="12219" r="15553" b="27371"/>
          <a:stretch/>
        </p:blipFill>
        <p:spPr>
          <a:xfrm>
            <a:off x="0" y="0"/>
            <a:ext cx="4613789" cy="514350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46C35778-E38A-4500-B5E0-174A6E378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0" t="23087" r="12156" b="21295"/>
          <a:stretch/>
        </p:blipFill>
        <p:spPr>
          <a:xfrm>
            <a:off x="4459967" y="806212"/>
            <a:ext cx="4690809" cy="4340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C3F396D8-3293-4567-827E-FA55F718300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pt-BR" b="1" dirty="0"/>
              <a:t>Sequência didática</a:t>
            </a:r>
          </a:p>
        </p:txBody>
      </p: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57187224-82AD-43E6-86E8-84530F1A42D7}"/>
              </a:ext>
            </a:extLst>
          </p:cNvPr>
          <p:cNvSpPr txBox="1">
            <a:spLocks/>
          </p:cNvSpPr>
          <p:nvPr/>
        </p:nvSpPr>
        <p:spPr>
          <a:xfrm>
            <a:off x="475726" y="1430039"/>
            <a:ext cx="8366270" cy="352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400050" indent="-400050" algn="just">
              <a:spcAft>
                <a:spcPts val="600"/>
              </a:spcAft>
              <a:buFont typeface="Questrial"/>
              <a:buAutoNum type="romanLcParenR"/>
            </a:pP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Apresentação dos conceitos teóricos e da técnica;</a:t>
            </a:r>
          </a:p>
          <a:p>
            <a:pPr marL="400050" indent="-400050" algn="just">
              <a:spcAft>
                <a:spcPts val="600"/>
              </a:spcAft>
              <a:buFont typeface="Questrial"/>
              <a:buAutoNum type="romanLcParenR"/>
            </a:pP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Coleta dos dados </a:t>
            </a:r>
            <a:r>
              <a:rPr lang="pt-BR" sz="20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palatográficos</a:t>
            </a: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 e </a:t>
            </a:r>
            <a:r>
              <a:rPr lang="pt-BR" sz="20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linguográficos</a:t>
            </a: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; </a:t>
            </a:r>
          </a:p>
          <a:p>
            <a:pPr marL="400050" indent="-400050" algn="just">
              <a:spcAft>
                <a:spcPts val="600"/>
              </a:spcAft>
              <a:buFont typeface="Questrial"/>
              <a:buAutoNum type="romanLcParenR"/>
            </a:pP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Interpretação das fotografias </a:t>
            </a:r>
            <a:r>
              <a:rPr lang="pt-BR" sz="20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palatográficas</a:t>
            </a: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 e </a:t>
            </a:r>
            <a:r>
              <a:rPr lang="pt-BR" sz="20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linguográficas</a:t>
            </a: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 coletadas, reconhecendo os articuladores ativos e passivos da fala e os diferentes pontos e modos de articulação; </a:t>
            </a:r>
          </a:p>
          <a:p>
            <a:pPr marL="400050" indent="-400050" algn="just">
              <a:spcAft>
                <a:spcPts val="600"/>
              </a:spcAft>
              <a:buFont typeface="Questrial"/>
              <a:buAutoNum type="romanLcParenR"/>
            </a:pP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Reconhecimento das variantes fonéticas (micro e macro); </a:t>
            </a:r>
          </a:p>
          <a:p>
            <a:pPr marL="400050" indent="-400050" algn="just">
              <a:spcAft>
                <a:spcPts val="600"/>
              </a:spcAft>
              <a:buFont typeface="Questrial"/>
              <a:buAutoNum type="romanLcParenR"/>
            </a:pPr>
            <a:r>
              <a:rPr lang="pt-BR" sz="2000" dirty="0">
                <a:solidFill>
                  <a:srgbClr val="333333"/>
                </a:solidFill>
                <a:cs typeface="Times New Roman" panose="02020603050405020304" pitchFamily="18" charset="0"/>
              </a:rPr>
              <a:t>Levantamento de hipóteses para relacionar a variação observada a padrões sociolinguísticos (exemplo: oclusivas dentais em pedagogas).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83395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6093F774-1B7A-49E4-B911-92021B4E6894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pt-BR" b="1" dirty="0"/>
              <a:t>Resultados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D6215C06-FDAC-443D-B7E8-BD0DDA7C0F99}"/>
              </a:ext>
            </a:extLst>
          </p:cNvPr>
          <p:cNvSpPr txBox="1">
            <a:spLocks/>
          </p:cNvSpPr>
          <p:nvPr/>
        </p:nvSpPr>
        <p:spPr>
          <a:xfrm>
            <a:off x="100018" y="1084550"/>
            <a:ext cx="8943964" cy="4050386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 Sequência didática foi aplicada em turmas universitárias, </a:t>
            </a:r>
          </a:p>
          <a:p>
            <a:pPr marL="114300" indent="0">
              <a:spcAft>
                <a:spcPts val="600"/>
              </a:spcAft>
            </a:pPr>
            <a:r>
              <a:rPr lang="pt-BR" sz="1800" dirty="0"/>
              <a:t>aulas de inglês, feiras de ciências, ensino básico (7º ano);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 Reação bastante positiva dos alunos (“Me senti um cientista!”);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 Pontos de dificuldade: posicionamento correto do espelho; ausência de legendas nas imagens (selfies); pintura completa do palato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 Pontos positivos: </a:t>
            </a:r>
          </a:p>
          <a:p>
            <a:pPr marL="342900" algn="just">
              <a:spcAft>
                <a:spcPts val="600"/>
              </a:spcAft>
              <a:buFontTx/>
              <a:buChar char="-"/>
            </a:pPr>
            <a:r>
              <a:rPr lang="pt-BR" sz="1800" dirty="0"/>
              <a:t>Após a coleta, foi possível observar variação nos </a:t>
            </a:r>
            <a:r>
              <a:rPr lang="pt-BR" sz="1800" dirty="0" err="1"/>
              <a:t>PoA</a:t>
            </a:r>
            <a:r>
              <a:rPr lang="pt-BR" sz="1800" dirty="0"/>
              <a:t> ativos e passivos dos sons /t, l, </a:t>
            </a:r>
            <a:r>
              <a:rPr lang="pt-BR" sz="1800" dirty="0">
                <a:cs typeface="Calibri" panose="020F0502020204030204" pitchFamily="34" charset="0"/>
              </a:rPr>
              <a:t>ɾ, ʎ, ɲ</a:t>
            </a:r>
            <a:r>
              <a:rPr lang="pt-BR" sz="1800" dirty="0"/>
              <a:t>/ </a:t>
            </a:r>
          </a:p>
          <a:p>
            <a:pPr marL="342900" algn="just">
              <a:spcAft>
                <a:spcPts val="600"/>
              </a:spcAft>
              <a:buFontTx/>
              <a:buChar char="-"/>
            </a:pPr>
            <a:r>
              <a:rPr lang="pt-BR" sz="1800" dirty="0"/>
              <a:t>Visualização das diferenças entre dental, alveolar, pós-alveolar no mesmo grafema;</a:t>
            </a:r>
          </a:p>
          <a:p>
            <a:pPr marL="342900" algn="just">
              <a:spcAft>
                <a:spcPts val="600"/>
              </a:spcAft>
              <a:buFontTx/>
              <a:buChar char="-"/>
            </a:pPr>
            <a:r>
              <a:rPr lang="pt-BR" sz="1800" dirty="0"/>
              <a:t>Alunos demonstraram consciência articulatória;</a:t>
            </a:r>
          </a:p>
          <a:p>
            <a:pPr marL="342900" algn="just">
              <a:spcAft>
                <a:spcPts val="600"/>
              </a:spcAft>
              <a:buFontTx/>
              <a:buChar char="-"/>
            </a:pPr>
            <a:r>
              <a:rPr lang="pt-BR" sz="1800" dirty="0"/>
              <a:t>Comparação de contatos assimétricos e idiossincráticos.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B9FAA2F-DE94-44DE-A180-8B457616C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3505" b="10075"/>
          <a:stretch/>
        </p:blipFill>
        <p:spPr>
          <a:xfrm>
            <a:off x="7423708" y="80574"/>
            <a:ext cx="1434461" cy="1693776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6089EB-28B7-49C9-4112-A36EB2293BAE}"/>
              </a:ext>
            </a:extLst>
          </p:cNvPr>
          <p:cNvSpPr txBox="1"/>
          <p:nvPr/>
        </p:nvSpPr>
        <p:spPr>
          <a:xfrm rot="16200000">
            <a:off x="7988800" y="773574"/>
            <a:ext cx="2046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Reitor da Unicentro</a:t>
            </a:r>
          </a:p>
        </p:txBody>
      </p:sp>
    </p:spTree>
    <p:extLst>
      <p:ext uri="{BB962C8B-B14F-4D97-AF65-F5344CB8AC3E}">
        <p14:creationId xmlns:p14="http://schemas.microsoft.com/office/powerpoint/2010/main" val="3710067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5"/>
          <p:cNvSpPr txBox="1"/>
          <p:nvPr/>
        </p:nvSpPr>
        <p:spPr>
          <a:xfrm>
            <a:off x="5794598" y="1262243"/>
            <a:ext cx="908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Paytone One"/>
                <a:sym typeface="Paytone One"/>
              </a:rPr>
              <a:t>Test 2</a:t>
            </a:r>
            <a:endParaRPr sz="18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Paytone One"/>
              <a:sym typeface="Paytone One"/>
            </a:endParaRPr>
          </a:p>
        </p:txBody>
      </p:sp>
      <p:sp>
        <p:nvSpPr>
          <p:cNvPr id="1197" name="Google Shape;1197;p45"/>
          <p:cNvSpPr/>
          <p:nvPr/>
        </p:nvSpPr>
        <p:spPr>
          <a:xfrm>
            <a:off x="6107810" y="2260486"/>
            <a:ext cx="281975" cy="186525"/>
          </a:xfrm>
          <a:custGeom>
            <a:avLst/>
            <a:gdLst/>
            <a:ahLst/>
            <a:cxnLst/>
            <a:rect l="l" t="t" r="r" b="b"/>
            <a:pathLst>
              <a:path w="7604" h="5030" extrusionOk="0">
                <a:moveTo>
                  <a:pt x="6852" y="0"/>
                </a:moveTo>
                <a:cubicBezTo>
                  <a:pt x="6851" y="0"/>
                  <a:pt x="6850" y="0"/>
                  <a:pt x="6848" y="0"/>
                </a:cubicBezTo>
                <a:cubicBezTo>
                  <a:pt x="6698" y="0"/>
                  <a:pt x="6556" y="57"/>
                  <a:pt x="6451" y="163"/>
                </a:cubicBezTo>
                <a:lnTo>
                  <a:pt x="3334" y="3279"/>
                </a:lnTo>
                <a:cubicBezTo>
                  <a:pt x="3224" y="3391"/>
                  <a:pt x="3080" y="3447"/>
                  <a:pt x="2935" y="3447"/>
                </a:cubicBezTo>
                <a:cubicBezTo>
                  <a:pt x="2791" y="3447"/>
                  <a:pt x="2646" y="3391"/>
                  <a:pt x="2536" y="3279"/>
                </a:cubicBezTo>
                <a:cubicBezTo>
                  <a:pt x="2533" y="3279"/>
                  <a:pt x="2533" y="3279"/>
                  <a:pt x="2530" y="3276"/>
                </a:cubicBezTo>
                <a:cubicBezTo>
                  <a:pt x="2521" y="3267"/>
                  <a:pt x="2509" y="3255"/>
                  <a:pt x="2497" y="3246"/>
                </a:cubicBezTo>
                <a:lnTo>
                  <a:pt x="1061" y="1810"/>
                </a:lnTo>
                <a:cubicBezTo>
                  <a:pt x="948" y="1678"/>
                  <a:pt x="789" y="1611"/>
                  <a:pt x="629" y="1611"/>
                </a:cubicBezTo>
                <a:cubicBezTo>
                  <a:pt x="486" y="1611"/>
                  <a:pt x="342" y="1666"/>
                  <a:pt x="233" y="1777"/>
                </a:cubicBezTo>
                <a:cubicBezTo>
                  <a:pt x="1" y="2009"/>
                  <a:pt x="16" y="2391"/>
                  <a:pt x="266" y="2605"/>
                </a:cubicBezTo>
                <a:lnTo>
                  <a:pt x="2542" y="4869"/>
                </a:lnTo>
                <a:cubicBezTo>
                  <a:pt x="2645" y="4972"/>
                  <a:pt x="2782" y="5029"/>
                  <a:pt x="2926" y="5029"/>
                </a:cubicBezTo>
                <a:cubicBezTo>
                  <a:pt x="2929" y="5029"/>
                  <a:pt x="2933" y="5029"/>
                  <a:pt x="2937" y="5029"/>
                </a:cubicBezTo>
                <a:lnTo>
                  <a:pt x="2943" y="5029"/>
                </a:lnTo>
                <a:cubicBezTo>
                  <a:pt x="3096" y="5029"/>
                  <a:pt x="3241" y="4969"/>
                  <a:pt x="3352" y="4860"/>
                </a:cubicBezTo>
                <a:lnTo>
                  <a:pt x="7249" y="964"/>
                </a:lnTo>
                <a:cubicBezTo>
                  <a:pt x="7603" y="606"/>
                  <a:pt x="7352" y="0"/>
                  <a:pt x="6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02" name="Google Shape;1202;p45"/>
          <p:cNvSpPr/>
          <p:nvPr/>
        </p:nvSpPr>
        <p:spPr>
          <a:xfrm>
            <a:off x="6107810" y="3112141"/>
            <a:ext cx="281975" cy="186525"/>
          </a:xfrm>
          <a:custGeom>
            <a:avLst/>
            <a:gdLst/>
            <a:ahLst/>
            <a:cxnLst/>
            <a:rect l="l" t="t" r="r" b="b"/>
            <a:pathLst>
              <a:path w="7604" h="5030" extrusionOk="0">
                <a:moveTo>
                  <a:pt x="6852" y="0"/>
                </a:moveTo>
                <a:cubicBezTo>
                  <a:pt x="6851" y="0"/>
                  <a:pt x="6850" y="0"/>
                  <a:pt x="6848" y="0"/>
                </a:cubicBezTo>
                <a:cubicBezTo>
                  <a:pt x="6698" y="0"/>
                  <a:pt x="6556" y="57"/>
                  <a:pt x="6451" y="163"/>
                </a:cubicBezTo>
                <a:lnTo>
                  <a:pt x="3334" y="3279"/>
                </a:lnTo>
                <a:cubicBezTo>
                  <a:pt x="3224" y="3391"/>
                  <a:pt x="3080" y="3447"/>
                  <a:pt x="2935" y="3447"/>
                </a:cubicBezTo>
                <a:cubicBezTo>
                  <a:pt x="2791" y="3447"/>
                  <a:pt x="2646" y="3391"/>
                  <a:pt x="2536" y="3279"/>
                </a:cubicBezTo>
                <a:cubicBezTo>
                  <a:pt x="2533" y="3279"/>
                  <a:pt x="2533" y="3279"/>
                  <a:pt x="2530" y="3276"/>
                </a:cubicBezTo>
                <a:cubicBezTo>
                  <a:pt x="2521" y="3267"/>
                  <a:pt x="2509" y="3255"/>
                  <a:pt x="2497" y="3246"/>
                </a:cubicBezTo>
                <a:lnTo>
                  <a:pt x="1061" y="1810"/>
                </a:lnTo>
                <a:cubicBezTo>
                  <a:pt x="948" y="1678"/>
                  <a:pt x="789" y="1611"/>
                  <a:pt x="629" y="1611"/>
                </a:cubicBezTo>
                <a:cubicBezTo>
                  <a:pt x="486" y="1611"/>
                  <a:pt x="342" y="1666"/>
                  <a:pt x="233" y="1777"/>
                </a:cubicBezTo>
                <a:cubicBezTo>
                  <a:pt x="1" y="2009"/>
                  <a:pt x="16" y="2391"/>
                  <a:pt x="266" y="2605"/>
                </a:cubicBezTo>
                <a:lnTo>
                  <a:pt x="2542" y="4869"/>
                </a:lnTo>
                <a:cubicBezTo>
                  <a:pt x="2645" y="4972"/>
                  <a:pt x="2782" y="5029"/>
                  <a:pt x="2926" y="5029"/>
                </a:cubicBezTo>
                <a:cubicBezTo>
                  <a:pt x="2929" y="5029"/>
                  <a:pt x="2933" y="5029"/>
                  <a:pt x="2937" y="5029"/>
                </a:cubicBezTo>
                <a:lnTo>
                  <a:pt x="2943" y="5029"/>
                </a:lnTo>
                <a:cubicBezTo>
                  <a:pt x="3096" y="5029"/>
                  <a:pt x="3241" y="4969"/>
                  <a:pt x="3352" y="4860"/>
                </a:cubicBezTo>
                <a:lnTo>
                  <a:pt x="7249" y="964"/>
                </a:lnTo>
                <a:cubicBezTo>
                  <a:pt x="7603" y="606"/>
                  <a:pt x="7352" y="0"/>
                  <a:pt x="6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07" name="Google Shape;1207;p45"/>
          <p:cNvSpPr/>
          <p:nvPr/>
        </p:nvSpPr>
        <p:spPr>
          <a:xfrm>
            <a:off x="6107810" y="3963796"/>
            <a:ext cx="281975" cy="186525"/>
          </a:xfrm>
          <a:custGeom>
            <a:avLst/>
            <a:gdLst/>
            <a:ahLst/>
            <a:cxnLst/>
            <a:rect l="l" t="t" r="r" b="b"/>
            <a:pathLst>
              <a:path w="7604" h="5030" extrusionOk="0">
                <a:moveTo>
                  <a:pt x="6852" y="0"/>
                </a:moveTo>
                <a:cubicBezTo>
                  <a:pt x="6851" y="0"/>
                  <a:pt x="6850" y="0"/>
                  <a:pt x="6848" y="0"/>
                </a:cubicBezTo>
                <a:cubicBezTo>
                  <a:pt x="6698" y="0"/>
                  <a:pt x="6556" y="57"/>
                  <a:pt x="6451" y="163"/>
                </a:cubicBezTo>
                <a:lnTo>
                  <a:pt x="3334" y="3279"/>
                </a:lnTo>
                <a:cubicBezTo>
                  <a:pt x="3224" y="3391"/>
                  <a:pt x="3080" y="3447"/>
                  <a:pt x="2935" y="3447"/>
                </a:cubicBezTo>
                <a:cubicBezTo>
                  <a:pt x="2791" y="3447"/>
                  <a:pt x="2646" y="3391"/>
                  <a:pt x="2536" y="3279"/>
                </a:cubicBezTo>
                <a:cubicBezTo>
                  <a:pt x="2533" y="3279"/>
                  <a:pt x="2533" y="3279"/>
                  <a:pt x="2530" y="3276"/>
                </a:cubicBezTo>
                <a:cubicBezTo>
                  <a:pt x="2521" y="3267"/>
                  <a:pt x="2509" y="3255"/>
                  <a:pt x="2497" y="3246"/>
                </a:cubicBezTo>
                <a:lnTo>
                  <a:pt x="1061" y="1810"/>
                </a:lnTo>
                <a:cubicBezTo>
                  <a:pt x="948" y="1678"/>
                  <a:pt x="789" y="1611"/>
                  <a:pt x="629" y="1611"/>
                </a:cubicBezTo>
                <a:cubicBezTo>
                  <a:pt x="486" y="1611"/>
                  <a:pt x="342" y="1666"/>
                  <a:pt x="233" y="1777"/>
                </a:cubicBezTo>
                <a:cubicBezTo>
                  <a:pt x="1" y="2009"/>
                  <a:pt x="16" y="2391"/>
                  <a:pt x="266" y="2605"/>
                </a:cubicBezTo>
                <a:lnTo>
                  <a:pt x="2542" y="4869"/>
                </a:lnTo>
                <a:cubicBezTo>
                  <a:pt x="2645" y="4972"/>
                  <a:pt x="2782" y="5029"/>
                  <a:pt x="2926" y="5029"/>
                </a:cubicBezTo>
                <a:cubicBezTo>
                  <a:pt x="2929" y="5029"/>
                  <a:pt x="2933" y="5029"/>
                  <a:pt x="2937" y="5029"/>
                </a:cubicBezTo>
                <a:lnTo>
                  <a:pt x="2943" y="5029"/>
                </a:lnTo>
                <a:cubicBezTo>
                  <a:pt x="3096" y="5029"/>
                  <a:pt x="3241" y="4969"/>
                  <a:pt x="3352" y="4860"/>
                </a:cubicBezTo>
                <a:lnTo>
                  <a:pt x="7249" y="964"/>
                </a:lnTo>
                <a:cubicBezTo>
                  <a:pt x="7603" y="606"/>
                  <a:pt x="7352" y="0"/>
                  <a:pt x="68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4100" name="Picture 4" descr="Secretaria de Educação de Itambaracá capacita professores para o 'Método da  Boquinha' | Folha do Norte Pr">
            <a:extLst>
              <a:ext uri="{FF2B5EF4-FFF2-40B4-BE49-F238E27FC236}">
                <a16:creationId xmlns:a16="http://schemas.microsoft.com/office/drawing/2014/main" id="{2FC4DCBA-4555-4D7B-9BC8-60158C87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77" y="15786"/>
            <a:ext cx="5127714" cy="51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8CB9351-1EC3-44E9-8A59-B8D48D78FD3A}"/>
              </a:ext>
            </a:extLst>
          </p:cNvPr>
          <p:cNvSpPr txBox="1"/>
          <p:nvPr/>
        </p:nvSpPr>
        <p:spPr>
          <a:xfrm>
            <a:off x="7084380" y="1562470"/>
            <a:ext cx="2059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Método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fono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visuo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-articulatório;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Fonemas, grafemas e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articulemas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Multissensorial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F60CD90-63E9-4AB4-81DE-E90DC940A79A}"/>
              </a:ext>
            </a:extLst>
          </p:cNvPr>
          <p:cNvSpPr txBox="1"/>
          <p:nvPr/>
        </p:nvSpPr>
        <p:spPr>
          <a:xfrm>
            <a:off x="119562" y="163654"/>
            <a:ext cx="20217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Possibilidades de aplicação</a:t>
            </a:r>
          </a:p>
          <a:p>
            <a:r>
              <a:rPr lang="pt-BR" sz="1800" b="1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construção:</a:t>
            </a:r>
          </a:p>
          <a:p>
            <a:endParaRPr lang="pt-BR" sz="1800" b="1" dirty="0">
              <a:solidFill>
                <a:srgbClr val="0066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800" b="1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Método das Linguinhas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65D95A-570E-30DA-E19D-DC515DE1F6A9}"/>
              </a:ext>
            </a:extLst>
          </p:cNvPr>
          <p:cNvSpPr txBox="1"/>
          <p:nvPr/>
        </p:nvSpPr>
        <p:spPr>
          <a:xfrm>
            <a:off x="7002691" y="4819937"/>
            <a:ext cx="150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Renata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</a:rPr>
              <a:t>Jardini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A06BC36-5961-4F95-9822-302385733C4E}"/>
              </a:ext>
            </a:extLst>
          </p:cNvPr>
          <p:cNvSpPr txBox="1"/>
          <p:nvPr/>
        </p:nvSpPr>
        <p:spPr>
          <a:xfrm>
            <a:off x="1934788" y="1326991"/>
            <a:ext cx="99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 /t/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D054AE-FA78-4D85-81BE-D75AF9C00886}"/>
              </a:ext>
            </a:extLst>
          </p:cNvPr>
          <p:cNvSpPr txBox="1"/>
          <p:nvPr/>
        </p:nvSpPr>
        <p:spPr>
          <a:xfrm>
            <a:off x="4261281" y="1362415"/>
            <a:ext cx="99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 /k/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6118352-8030-4642-AFFA-A17FCE568DC5}"/>
              </a:ext>
            </a:extLst>
          </p:cNvPr>
          <p:cNvSpPr txBox="1"/>
          <p:nvPr/>
        </p:nvSpPr>
        <p:spPr>
          <a:xfrm>
            <a:off x="103911" y="4714938"/>
            <a:ext cx="1709393" cy="400110"/>
          </a:xfrm>
          <a:prstGeom prst="rect">
            <a:avLst/>
          </a:prstGeom>
          <a:solidFill>
            <a:srgbClr val="E7FF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 /n/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FA4B871-40CF-4CCC-931A-F58B72ED754B}"/>
              </a:ext>
            </a:extLst>
          </p:cNvPr>
          <p:cNvSpPr txBox="1"/>
          <p:nvPr/>
        </p:nvSpPr>
        <p:spPr>
          <a:xfrm>
            <a:off x="6452586" y="1367161"/>
            <a:ext cx="127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 /c/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073DE9-29B2-4BD3-972D-2C07C5F042B1}"/>
              </a:ext>
            </a:extLst>
          </p:cNvPr>
          <p:cNvSpPr txBox="1"/>
          <p:nvPr/>
        </p:nvSpPr>
        <p:spPr>
          <a:xfrm>
            <a:off x="2472429" y="4742850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NH /</a:t>
            </a:r>
            <a:r>
              <a:rPr lang="pt-B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ɲ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397540B-5645-445B-BB75-C74B981C49B0}"/>
              </a:ext>
            </a:extLst>
          </p:cNvPr>
          <p:cNvSpPr txBox="1"/>
          <p:nvPr/>
        </p:nvSpPr>
        <p:spPr>
          <a:xfrm>
            <a:off x="7168364" y="4763001"/>
            <a:ext cx="127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LH /</a:t>
            </a:r>
            <a:r>
              <a:rPr lang="pt-BR" sz="20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ʎ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B1A055-EC63-4AB9-9619-5FB30ABDD87C}"/>
              </a:ext>
            </a:extLst>
          </p:cNvPr>
          <p:cNvSpPr txBox="1"/>
          <p:nvPr/>
        </p:nvSpPr>
        <p:spPr>
          <a:xfrm>
            <a:off x="4965019" y="4752861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 /l/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73275C-E467-4C5F-9C62-1BA624C03ACC}"/>
              </a:ext>
            </a:extLst>
          </p:cNvPr>
          <p:cNvSpPr txBox="1"/>
          <p:nvPr/>
        </p:nvSpPr>
        <p:spPr>
          <a:xfrm>
            <a:off x="1922753" y="3017784"/>
            <a:ext cx="109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 /s/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4185724-81DA-48CB-9845-DDC6454C7488}"/>
              </a:ext>
            </a:extLst>
          </p:cNvPr>
          <p:cNvSpPr txBox="1"/>
          <p:nvPr/>
        </p:nvSpPr>
        <p:spPr>
          <a:xfrm>
            <a:off x="4077067" y="3025245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CH X /</a:t>
            </a:r>
            <a:r>
              <a:rPr lang="pt-B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ʃ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1E95C08-73E5-4AB1-BCA4-0671643BCA2C}"/>
              </a:ext>
            </a:extLst>
          </p:cNvPr>
          <p:cNvSpPr txBox="1"/>
          <p:nvPr/>
        </p:nvSpPr>
        <p:spPr>
          <a:xfrm>
            <a:off x="6678101" y="3106030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 /</a:t>
            </a:r>
            <a:r>
              <a:rPr lang="pt-BR" sz="20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ɾ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B849F5F-88C5-495E-9E7E-580BE5EF2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30201" r="20965" b="41526"/>
          <a:stretch/>
        </p:blipFill>
        <p:spPr>
          <a:xfrm>
            <a:off x="1258709" y="96143"/>
            <a:ext cx="1158392" cy="114537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59C4824-8CD9-437A-AB1A-2338FF58D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52691" r="24678" b="21445"/>
          <a:stretch/>
        </p:blipFill>
        <p:spPr>
          <a:xfrm>
            <a:off x="2432677" y="94758"/>
            <a:ext cx="904587" cy="114676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38685CE-5B37-43D5-8424-0D2102326C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31600" r="20680" b="44257"/>
          <a:stretch/>
        </p:blipFill>
        <p:spPr>
          <a:xfrm>
            <a:off x="3724809" y="109739"/>
            <a:ext cx="1030070" cy="114676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E72AE14-509C-4C85-882F-8F30049AE4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3" t="60562" r="24677" b="11325"/>
          <a:stretch/>
        </p:blipFill>
        <p:spPr>
          <a:xfrm>
            <a:off x="4784323" y="94758"/>
            <a:ext cx="772310" cy="114537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3527E93-6352-45E2-A475-357D70FD3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9076" r="16110" b="42972"/>
          <a:stretch/>
        </p:blipFill>
        <p:spPr>
          <a:xfrm>
            <a:off x="5922561" y="126145"/>
            <a:ext cx="1034721" cy="114676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A1B4D8-EE16-41FE-8154-ACB0A1B4C7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64257" r="26963" b="10201"/>
          <a:stretch/>
        </p:blipFill>
        <p:spPr>
          <a:xfrm>
            <a:off x="7022235" y="126145"/>
            <a:ext cx="726245" cy="113208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2961CFAA-57AD-4018-805D-7D497BFDD3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50000" r="22108" b="23052"/>
          <a:stretch/>
        </p:blipFill>
        <p:spPr>
          <a:xfrm>
            <a:off x="1246971" y="1833018"/>
            <a:ext cx="1234204" cy="117635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5EE3033-FA76-4744-B077-94A8A23377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0" t="56546" r="22108" b="20482"/>
          <a:stretch/>
        </p:blipFill>
        <p:spPr>
          <a:xfrm>
            <a:off x="2495378" y="1833018"/>
            <a:ext cx="995778" cy="116718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23A237C-A8D3-44EA-AF57-C72B32EEEE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29398" r="21537" b="39598"/>
          <a:stretch/>
        </p:blipFill>
        <p:spPr>
          <a:xfrm>
            <a:off x="3886940" y="1866906"/>
            <a:ext cx="1059059" cy="117470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C8E6ABB0-193D-4095-8D54-D3BF0557F4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8956" r="28105" b="16901"/>
          <a:stretch/>
        </p:blipFill>
        <p:spPr>
          <a:xfrm>
            <a:off x="4965019" y="1866193"/>
            <a:ext cx="927138" cy="1151591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C3D2BA1D-A1EA-4691-8E40-26E1283439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62169" r="28390" b="12129"/>
          <a:stretch/>
        </p:blipFill>
        <p:spPr>
          <a:xfrm>
            <a:off x="3225734" y="3640573"/>
            <a:ext cx="835395" cy="107792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4D48F296-AC7D-4971-AF64-54361DCA18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49237" r="23250" b="24659"/>
          <a:stretch/>
        </p:blipFill>
        <p:spPr>
          <a:xfrm>
            <a:off x="2118781" y="3617916"/>
            <a:ext cx="1066643" cy="1097022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71DF658-8230-4AD0-AEC9-AC80C376D70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30497" r="19601" b="43018"/>
          <a:stretch/>
        </p:blipFill>
        <p:spPr>
          <a:xfrm>
            <a:off x="6651920" y="3653822"/>
            <a:ext cx="1032888" cy="115153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38362D2A-3C07-4B00-B809-D70834A8B13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3976" r="31818" b="23052"/>
          <a:stretch/>
        </p:blipFill>
        <p:spPr>
          <a:xfrm>
            <a:off x="7738967" y="3653822"/>
            <a:ext cx="866783" cy="1147686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54FC0960-DE9B-48F2-A470-179916CC6C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0" t="33896" r="9828" b="37671"/>
          <a:stretch/>
        </p:blipFill>
        <p:spPr>
          <a:xfrm>
            <a:off x="6219248" y="1875064"/>
            <a:ext cx="1146772" cy="1166545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6512CB7D-CF65-42C4-87AC-A748816541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t="57991" r="29247" b="23695"/>
          <a:stretch/>
        </p:blipFill>
        <p:spPr>
          <a:xfrm>
            <a:off x="7397708" y="1861527"/>
            <a:ext cx="1154096" cy="1174704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4D8CF754-7403-41B5-BAE5-2D8D46B3E1C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40000" r="19538" b="33976"/>
          <a:stretch/>
        </p:blipFill>
        <p:spPr>
          <a:xfrm>
            <a:off x="29723" y="3612282"/>
            <a:ext cx="992385" cy="1093648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EB8D78EF-6B58-4806-A2E1-9A96FA8B87F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46747" r="27248" b="27831"/>
          <a:stretch/>
        </p:blipFill>
        <p:spPr>
          <a:xfrm>
            <a:off x="1082179" y="3597164"/>
            <a:ext cx="808572" cy="1093647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98D004E9-DED8-448D-8D37-7DCA80D11EF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6" t="31808" r="10970" b="41526"/>
          <a:stretch/>
        </p:blipFill>
        <p:spPr>
          <a:xfrm>
            <a:off x="4404095" y="3632210"/>
            <a:ext cx="1080146" cy="1120651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1C3C6ECF-AFBA-407C-A053-F3AA724702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6" t="52048" r="24964" b="26265"/>
          <a:stretch/>
        </p:blipFill>
        <p:spPr>
          <a:xfrm>
            <a:off x="5531858" y="3640573"/>
            <a:ext cx="789856" cy="11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4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36"/>
          <p:cNvSpPr txBox="1">
            <a:spLocks noGrp="1"/>
          </p:cNvSpPr>
          <p:nvPr>
            <p:ph type="title"/>
          </p:nvPr>
        </p:nvSpPr>
        <p:spPr>
          <a:xfrm>
            <a:off x="1602450" y="186568"/>
            <a:ext cx="59391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Considerações finais</a:t>
            </a:r>
            <a:endParaRPr b="1" dirty="0"/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0DACE6D5-6E91-4F79-BFFE-36E5F75F2D7A}"/>
              </a:ext>
            </a:extLst>
          </p:cNvPr>
          <p:cNvSpPr txBox="1">
            <a:spLocks/>
          </p:cNvSpPr>
          <p:nvPr/>
        </p:nvSpPr>
        <p:spPr>
          <a:xfrm>
            <a:off x="377505" y="889815"/>
            <a:ext cx="8067248" cy="4127850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just"/>
            <a:r>
              <a:rPr lang="pt-BR" sz="2400" dirty="0"/>
              <a:t> 	Aproximar Fonética Experimental e ensino de Fonética na universidade e na escola é bastante produtivo:</a:t>
            </a:r>
          </a:p>
          <a:p>
            <a:pPr algn="just"/>
            <a:endParaRPr lang="pt-BR" sz="2400" dirty="0"/>
          </a:p>
          <a:p>
            <a:pPr marL="342900" algn="just">
              <a:buFontTx/>
              <a:buChar char="-"/>
            </a:pPr>
            <a:r>
              <a:rPr lang="pt-BR" sz="2400" dirty="0"/>
              <a:t>Interdisciplinaridade;</a:t>
            </a:r>
          </a:p>
          <a:p>
            <a:pPr marL="342900" algn="just">
              <a:buFontTx/>
              <a:buChar char="-"/>
            </a:pPr>
            <a:r>
              <a:rPr lang="pt-BR" sz="2400" dirty="0"/>
              <a:t>Letramento científico; </a:t>
            </a:r>
          </a:p>
          <a:p>
            <a:pPr marL="342900" algn="just">
              <a:buFontTx/>
              <a:buChar char="-"/>
            </a:pPr>
            <a:r>
              <a:rPr lang="pt-BR" sz="2400" dirty="0"/>
              <a:t>Materialização de conceitos teóricos;</a:t>
            </a:r>
          </a:p>
          <a:p>
            <a:pPr marL="342900" algn="just">
              <a:buFontTx/>
              <a:buChar char="-"/>
            </a:pPr>
            <a:r>
              <a:rPr lang="pt-BR" sz="2400" dirty="0"/>
              <a:t>Visualização da variação;</a:t>
            </a:r>
          </a:p>
          <a:p>
            <a:pPr marL="342900" algn="just">
              <a:buFontTx/>
              <a:buChar char="-"/>
            </a:pPr>
            <a:r>
              <a:rPr lang="pt-BR" sz="2400" dirty="0"/>
              <a:t>Método simples, acessível e com bons resultados qualitativos.</a:t>
            </a:r>
          </a:p>
        </p:txBody>
      </p:sp>
    </p:spTree>
    <p:extLst>
      <p:ext uri="{BB962C8B-B14F-4D97-AF65-F5344CB8AC3E}">
        <p14:creationId xmlns:p14="http://schemas.microsoft.com/office/powerpoint/2010/main" val="677357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7"/>
          <p:cNvSpPr txBox="1">
            <a:spLocks noGrp="1"/>
          </p:cNvSpPr>
          <p:nvPr>
            <p:ph type="title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Referências</a:t>
            </a:r>
            <a:endParaRPr dirty="0"/>
          </a:p>
        </p:txBody>
      </p:sp>
      <p:sp>
        <p:nvSpPr>
          <p:cNvPr id="1356" name="Google Shape;1356;p57"/>
          <p:cNvSpPr txBox="1">
            <a:spLocks noGrp="1"/>
          </p:cNvSpPr>
          <p:nvPr>
            <p:ph type="title" idx="2"/>
          </p:nvPr>
        </p:nvSpPr>
        <p:spPr>
          <a:xfrm>
            <a:off x="1476463" y="1097613"/>
            <a:ext cx="7524925" cy="3759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200" dirty="0"/>
              <a:t>Amaro, </a:t>
            </a:r>
            <a:r>
              <a:rPr lang="pt-BR" sz="1200" i="1" dirty="0"/>
              <a:t>Descrição de distorções de fala em crianças com e sem transtorno fonológico</a:t>
            </a:r>
            <a:r>
              <a:rPr lang="pt-BR" sz="1200" dirty="0"/>
              <a:t>. Dissertação de mestrado, Universidade de São Paulo, 2006.</a:t>
            </a:r>
            <a:br>
              <a:rPr lang="pt-BR" sz="1200" dirty="0"/>
            </a:br>
            <a:br>
              <a:rPr lang="pt-BR" sz="1200" dirty="0"/>
            </a:br>
            <a:r>
              <a:rPr lang="pt-BR" sz="1200" dirty="0"/>
              <a:t>Cagliari, </a:t>
            </a:r>
            <a:r>
              <a:rPr lang="pt-BR" sz="1200" dirty="0" err="1"/>
              <a:t>Luis</a:t>
            </a:r>
            <a:r>
              <a:rPr lang="pt-BR" sz="1200" dirty="0"/>
              <a:t> Carlos. </a:t>
            </a:r>
            <a:r>
              <a:rPr lang="pt-BR" sz="1200" i="1" dirty="0"/>
              <a:t>A palatalização em Português: Uma investigação </a:t>
            </a:r>
            <a:r>
              <a:rPr lang="pt-BR" sz="1200" i="1" dirty="0" err="1"/>
              <a:t>palatográfica</a:t>
            </a:r>
            <a:r>
              <a:rPr lang="pt-BR" sz="1200" dirty="0"/>
              <a:t>. Dissertação de mestrado. Unicamp, 1974</a:t>
            </a:r>
            <a:br>
              <a:rPr lang="pt-BR" sz="1200" dirty="0"/>
            </a:br>
            <a:br>
              <a:rPr lang="pt-BR" sz="1200" dirty="0"/>
            </a:br>
            <a:r>
              <a:rPr lang="en-US" sz="1200" b="0" i="0" u="none" strike="noStrike" baseline="0" dirty="0" err="1"/>
              <a:t>Ladefoged</a:t>
            </a:r>
            <a:r>
              <a:rPr lang="en-US" sz="1200" b="0" i="0" u="none" strike="noStrike" baseline="0" dirty="0"/>
              <a:t>, Peter. 1997. Instrumental techniques for linguistic phonetic fieldwork. In </a:t>
            </a:r>
            <a:r>
              <a:rPr lang="en-US" sz="1200" b="0" i="1" u="none" strike="noStrike" baseline="0" dirty="0"/>
              <a:t>The Handbook of Phonetic Sciences, </a:t>
            </a:r>
            <a:r>
              <a:rPr lang="en-US" sz="1200" b="0" i="0" u="none" strike="noStrike" baseline="0" dirty="0"/>
              <a:t>ed. by William Hardcastle and John Laver, 137–166. </a:t>
            </a:r>
            <a:r>
              <a:rPr lang="pt-BR" sz="1200" b="0" i="0" u="none" strike="noStrike" baseline="0" dirty="0"/>
              <a:t>Oxford: </a:t>
            </a:r>
            <a:r>
              <a:rPr lang="pt-BR" sz="1200" b="0" i="0" u="none" strike="noStrike" baseline="0" dirty="0" err="1"/>
              <a:t>Blackwell</a:t>
            </a:r>
            <a:r>
              <a:rPr lang="pt-BR" sz="1200" b="0" i="0" u="none" strike="noStrike" baseline="0" dirty="0"/>
              <a:t>.</a:t>
            </a:r>
            <a:br>
              <a:rPr lang="pt-BR" sz="1200" b="0" i="0" u="none" strike="noStrike" baseline="0" dirty="0"/>
            </a:br>
            <a:br>
              <a:rPr lang="pt-BR" sz="1200" b="0" i="0" u="none" strike="noStrike" baseline="0" dirty="0"/>
            </a:br>
            <a:r>
              <a:rPr lang="en-US" sz="1200" b="0" i="0" u="none" strike="noStrike" baseline="0" dirty="0" err="1"/>
              <a:t>Ladefoged</a:t>
            </a:r>
            <a:r>
              <a:rPr lang="en-US" sz="1200" b="0" i="0" u="none" strike="noStrike" baseline="0" dirty="0"/>
              <a:t>, Peter, and Ian </a:t>
            </a:r>
            <a:r>
              <a:rPr lang="en-US" sz="1200" b="0" i="0" u="none" strike="noStrike" baseline="0" dirty="0" err="1"/>
              <a:t>Maddieson</a:t>
            </a:r>
            <a:r>
              <a:rPr lang="en-US" sz="1200" b="0" i="0" u="none" strike="noStrike" baseline="0" dirty="0"/>
              <a:t>. 1996. </a:t>
            </a:r>
            <a:r>
              <a:rPr lang="en-US" sz="1200" b="0" i="1" u="none" strike="noStrike" baseline="0" dirty="0"/>
              <a:t>The sounds of the world’s languages. </a:t>
            </a:r>
            <a:r>
              <a:rPr lang="en-US" sz="1200" b="0" i="0" u="none" strike="noStrike" baseline="0" dirty="0"/>
              <a:t>Oxford: </a:t>
            </a:r>
            <a:r>
              <a:rPr lang="pt-BR" sz="1200" b="0" i="0" u="none" strike="noStrike" baseline="0" dirty="0" err="1"/>
              <a:t>Blackwell</a:t>
            </a:r>
            <a:br>
              <a:rPr lang="pt-BR" sz="1200" b="0" i="0" u="none" strike="noStrike" baseline="0" dirty="0"/>
            </a:br>
            <a:br>
              <a:rPr lang="pt-BR" sz="1200" b="0" i="0" u="none" strike="noStrike" baseline="0" dirty="0"/>
            </a:br>
            <a:r>
              <a:rPr lang="pt-BR" sz="1200" b="0" i="0" u="none" strike="noStrike" baseline="0" dirty="0"/>
              <a:t>Machado, Luana. </a:t>
            </a:r>
            <a:r>
              <a:rPr lang="pt-BR" sz="1200" b="0" i="1" u="none" strike="noStrike" baseline="0" dirty="0"/>
              <a:t>O ensino da fonética do português brasileiro como segunda língua para alunos surdos no curso de letras</a:t>
            </a:r>
            <a:r>
              <a:rPr lang="pt-BR" sz="1200" b="0" i="0" u="none" strike="noStrike" baseline="0" dirty="0"/>
              <a:t>. Trabalho de conclusão de curso. Unicentro, 2022. </a:t>
            </a:r>
            <a:br>
              <a:rPr lang="pt-BR" sz="1200" b="0" i="0" u="none" strike="noStrike" baseline="0" dirty="0"/>
            </a:br>
            <a:br>
              <a:rPr lang="pt-BR" sz="1200" b="0" i="0" u="none" strike="noStrike" baseline="0" dirty="0"/>
            </a:br>
            <a:r>
              <a:rPr lang="pt-BR" sz="1200" dirty="0"/>
              <a:t>Reis, César; Antunes, Leandra. Estudo </a:t>
            </a:r>
            <a:r>
              <a:rPr lang="pt-BR" sz="1200" dirty="0" err="1"/>
              <a:t>palatográfico</a:t>
            </a:r>
            <a:r>
              <a:rPr lang="pt-BR" sz="1200" dirty="0"/>
              <a:t> de sons consonantais do português. In: </a:t>
            </a:r>
            <a:r>
              <a:rPr lang="pt-BR" sz="1200" i="1" dirty="0"/>
              <a:t>Estudos em Fonética e Fonologia do Português</a:t>
            </a:r>
            <a:r>
              <a:rPr lang="pt-BR" sz="1200" dirty="0"/>
              <a:t>, FALE-UFMG, Belo Horizonte, 2002</a:t>
            </a:r>
            <a:br>
              <a:rPr lang="pt-BR" sz="1200" dirty="0"/>
            </a:br>
            <a:br>
              <a:rPr lang="pt-BR" sz="1200" dirty="0"/>
            </a:br>
            <a:r>
              <a:rPr lang="pt-BR" sz="1200" dirty="0"/>
              <a:t>Troia et al, Uso de </a:t>
            </a:r>
            <a:r>
              <a:rPr lang="pt-BR" sz="1200" dirty="0" err="1"/>
              <a:t>palatografia</a:t>
            </a:r>
            <a:r>
              <a:rPr lang="pt-BR" sz="1200" dirty="0"/>
              <a:t> na reabilitação fonética de paciente desdentado total portador de apraxia </a:t>
            </a:r>
            <a:r>
              <a:rPr lang="pt-BR" sz="1200" dirty="0" err="1"/>
              <a:t>ideomotora</a:t>
            </a:r>
            <a:r>
              <a:rPr lang="pt-BR" sz="1200" dirty="0"/>
              <a:t>. </a:t>
            </a:r>
            <a:r>
              <a:rPr lang="pt-BR" sz="1200" i="1" dirty="0"/>
              <a:t>Congresso Brasileiro de Odontologia</a:t>
            </a:r>
            <a:r>
              <a:rPr lang="pt-BR" sz="1200" dirty="0"/>
              <a:t>, Unicamp, 2005</a:t>
            </a:r>
            <a:br>
              <a:rPr lang="pt-BR" sz="1200" dirty="0"/>
            </a:br>
            <a:br>
              <a:rPr lang="pt-BR" sz="1200" dirty="0"/>
            </a:br>
            <a:endParaRPr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540FA-4D73-4C6F-8CD0-C4367B96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449" y="4035991"/>
            <a:ext cx="2978331" cy="572700"/>
          </a:xfrm>
        </p:spPr>
        <p:txBody>
          <a:bodyPr/>
          <a:lstStyle/>
          <a:p>
            <a:r>
              <a:rPr lang="pt-BR" b="1" dirty="0"/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41317B-6B60-46E7-ABB3-7F1DF1D40903}"/>
              </a:ext>
            </a:extLst>
          </p:cNvPr>
          <p:cNvSpPr txBox="1"/>
          <p:nvPr/>
        </p:nvSpPr>
        <p:spPr>
          <a:xfrm>
            <a:off x="6033634" y="4557247"/>
            <a:ext cx="293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Andressa Toni</a:t>
            </a:r>
          </a:p>
          <a:p>
            <a:pPr algn="r"/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Andressa.toni@alumni.usp.br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20AC4E-B2FA-4BCD-A16B-EA986FA4C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7" b="26096"/>
          <a:stretch/>
        </p:blipFill>
        <p:spPr>
          <a:xfrm>
            <a:off x="1964802" y="103933"/>
            <a:ext cx="3942984" cy="4935634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855ACCF-E567-4A2B-BA6F-670F94F231BA}"/>
              </a:ext>
            </a:extLst>
          </p:cNvPr>
          <p:cNvSpPr txBox="1"/>
          <p:nvPr/>
        </p:nvSpPr>
        <p:spPr>
          <a:xfrm rot="16200000">
            <a:off x="462702" y="2124022"/>
            <a:ext cx="2558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22555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Paraná Faz Ciência 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876176-9217-F86A-7F0E-A8E32633A6C4}"/>
              </a:ext>
            </a:extLst>
          </p:cNvPr>
          <p:cNvSpPr txBox="1"/>
          <p:nvPr/>
        </p:nvSpPr>
        <p:spPr>
          <a:xfrm>
            <a:off x="6043115" y="305445"/>
            <a:ext cx="1120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Praat</a:t>
            </a:r>
            <a:endParaRPr lang="pt-BR" dirty="0">
              <a:solidFill>
                <a:srgbClr val="0066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245B10-2306-EDEA-5A02-88ADC684B867}"/>
              </a:ext>
            </a:extLst>
          </p:cNvPr>
          <p:cNvSpPr txBox="1"/>
          <p:nvPr/>
        </p:nvSpPr>
        <p:spPr>
          <a:xfrm>
            <a:off x="6043115" y="1716934"/>
            <a:ext cx="248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PsychoPy</a:t>
            </a:r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decisão lexical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50737D-F54E-0AC7-93AE-B79E4DB555BC}"/>
              </a:ext>
            </a:extLst>
          </p:cNvPr>
          <p:cNvSpPr txBox="1"/>
          <p:nvPr/>
        </p:nvSpPr>
        <p:spPr>
          <a:xfrm>
            <a:off x="6043115" y="2222726"/>
            <a:ext cx="248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Modelos anatômicos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4DC9F-9C0D-6BE5-E174-60AEF174E11C}"/>
              </a:ext>
            </a:extLst>
          </p:cNvPr>
          <p:cNvSpPr txBox="1"/>
          <p:nvPr/>
        </p:nvSpPr>
        <p:spPr>
          <a:xfrm>
            <a:off x="6043116" y="760706"/>
            <a:ext cx="165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Palatografias</a:t>
            </a:r>
            <a:endParaRPr lang="pt-BR" dirty="0">
              <a:solidFill>
                <a:srgbClr val="0066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77F70E-C273-FF47-424F-ECEE6E28833E}"/>
              </a:ext>
            </a:extLst>
          </p:cNvPr>
          <p:cNvSpPr txBox="1"/>
          <p:nvPr/>
        </p:nvSpPr>
        <p:spPr>
          <a:xfrm>
            <a:off x="6043115" y="1224407"/>
            <a:ext cx="271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Trenzinho </a:t>
            </a:r>
            <a:r>
              <a:rPr lang="pt-BR" dirty="0" err="1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morfofonológico</a:t>
            </a:r>
            <a:endParaRPr lang="pt-BR" dirty="0">
              <a:solidFill>
                <a:srgbClr val="0066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4B608F-50B1-906B-81E3-7304DD57FE06}"/>
              </a:ext>
            </a:extLst>
          </p:cNvPr>
          <p:cNvSpPr txBox="1"/>
          <p:nvPr/>
        </p:nvSpPr>
        <p:spPr>
          <a:xfrm>
            <a:off x="6043114" y="2688140"/>
            <a:ext cx="271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Sorte linguística e literária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C29E7B-33EE-6093-0C05-E48B324AA7A8}"/>
              </a:ext>
            </a:extLst>
          </p:cNvPr>
          <p:cNvSpPr txBox="1"/>
          <p:nvPr/>
        </p:nvSpPr>
        <p:spPr>
          <a:xfrm>
            <a:off x="6043114" y="3153587"/>
            <a:ext cx="293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66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Sugestões literárias com base em músicas da Taylor Swift</a:t>
            </a:r>
          </a:p>
        </p:txBody>
      </p:sp>
    </p:spTree>
    <p:extLst>
      <p:ext uri="{BB962C8B-B14F-4D97-AF65-F5344CB8AC3E}">
        <p14:creationId xmlns:p14="http://schemas.microsoft.com/office/powerpoint/2010/main" val="376838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">
            <a:extLst>
              <a:ext uri="{FF2B5EF4-FFF2-40B4-BE49-F238E27FC236}">
                <a16:creationId xmlns:a16="http://schemas.microsoft.com/office/drawing/2014/main" id="{DAED3ECD-0867-410A-83CB-2963478C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1" y="278439"/>
            <a:ext cx="8503575" cy="543300"/>
          </a:xfrm>
          <a:solidFill>
            <a:srgbClr val="CBF1D9"/>
          </a:solidFill>
        </p:spPr>
        <p:txBody>
          <a:bodyPr/>
          <a:lstStyle/>
          <a:p>
            <a:r>
              <a:rPr lang="pt-BR" b="1" dirty="0"/>
              <a:t>O que é a </a:t>
            </a:r>
            <a:r>
              <a:rPr lang="pt-BR" b="1" dirty="0" err="1"/>
              <a:t>palatografia</a:t>
            </a:r>
            <a:r>
              <a:rPr lang="pt-BR" b="1" dirty="0"/>
              <a:t> e a </a:t>
            </a:r>
            <a:r>
              <a:rPr lang="pt-BR" b="1" dirty="0" err="1"/>
              <a:t>linguografia</a:t>
            </a:r>
            <a:r>
              <a:rPr lang="pt-BR" b="1" dirty="0"/>
              <a:t>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7B98DF6-262F-4DC9-975B-AEDCC5FD9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23519" r="32766" b="11456"/>
          <a:stretch/>
        </p:blipFill>
        <p:spPr bwMode="auto">
          <a:xfrm>
            <a:off x="4683371" y="1200785"/>
            <a:ext cx="4460629" cy="388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hape 112">
            <a:extLst>
              <a:ext uri="{FF2B5EF4-FFF2-40B4-BE49-F238E27FC236}">
                <a16:creationId xmlns:a16="http://schemas.microsoft.com/office/drawing/2014/main" id="{490B7D16-EC19-402D-A2B6-19C4485E7CBF}"/>
              </a:ext>
            </a:extLst>
          </p:cNvPr>
          <p:cNvSpPr txBox="1">
            <a:spLocks/>
          </p:cNvSpPr>
          <p:nvPr/>
        </p:nvSpPr>
        <p:spPr>
          <a:xfrm>
            <a:off x="-59802" y="1309761"/>
            <a:ext cx="4631801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None/>
              <a:defRPr sz="18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-228600" algn="just"/>
            <a:r>
              <a:rPr lang="pt-BR" sz="2000" dirty="0"/>
              <a:t> Método para localizar os pontos de contato entre a língua e o palato durante a produção de fala </a:t>
            </a:r>
            <a:r>
              <a:rPr lang="pt-BR" sz="2000" dirty="0">
                <a:sym typeface="Wingdings" panose="05000000000000000000" pitchFamily="2" charset="2"/>
              </a:rPr>
              <a:t> </a:t>
            </a:r>
            <a:r>
              <a:rPr lang="pt-BR" sz="2000" dirty="0">
                <a:solidFill>
                  <a:srgbClr val="0070C0"/>
                </a:solidFill>
                <a:sym typeface="Wingdings" panose="05000000000000000000" pitchFamily="2" charset="2"/>
              </a:rPr>
              <a:t>carimbo</a:t>
            </a:r>
            <a:r>
              <a:rPr lang="pt-BR" sz="2000" dirty="0">
                <a:sym typeface="Wingdings" panose="05000000000000000000" pitchFamily="2" charset="2"/>
              </a:rPr>
              <a:t>;</a:t>
            </a:r>
          </a:p>
          <a:p>
            <a:pPr indent="-228600" algn="just"/>
            <a:r>
              <a:rPr lang="pt-BR" sz="1100" dirty="0">
                <a:sym typeface="Wingdings" panose="05000000000000000000" pitchFamily="2" charset="2"/>
              </a:rPr>
              <a:t> </a:t>
            </a:r>
          </a:p>
          <a:p>
            <a:pPr indent="-228600" algn="just"/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t-BR" sz="2000" b="1" dirty="0" err="1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palatografia</a:t>
            </a:r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analisam-se as marcas deixadas no </a:t>
            </a:r>
            <a:r>
              <a:rPr lang="pt-BR" sz="2000" i="1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palato</a:t>
            </a:r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pelo contato da língua;</a:t>
            </a:r>
          </a:p>
          <a:p>
            <a:pPr indent="-228600" algn="just"/>
            <a:r>
              <a:rPr lang="pt-BR" sz="11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-228600" algn="just"/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pt-BR" sz="2000" b="1" dirty="0" err="1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linguografia</a:t>
            </a:r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analisam-se as marcas deixadas na </a:t>
            </a:r>
            <a:r>
              <a:rPr lang="pt-BR" sz="2000" i="1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língua</a:t>
            </a:r>
            <a:r>
              <a:rPr lang="pt-BR" sz="2000" dirty="0"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pelo contato com o palato.</a:t>
            </a:r>
          </a:p>
          <a:p>
            <a:pPr indent="-228600" algn="just"/>
            <a:endParaRPr lang="pt-BR" sz="2000" dirty="0">
              <a:sym typeface="Wingdings" panose="05000000000000000000" pitchFamily="2" charset="2"/>
            </a:endParaRPr>
          </a:p>
          <a:p>
            <a:pPr indent="-228600" algn="just"/>
            <a:endParaRPr lang="pt-BR" sz="2000" dirty="0"/>
          </a:p>
          <a:p>
            <a:pPr algn="just"/>
            <a:endParaRPr lang="pt-BR" sz="2000" dirty="0"/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B134A3E4-1CB7-4AA1-9969-E435BD6EA9D8}"/>
              </a:ext>
            </a:extLst>
          </p:cNvPr>
          <p:cNvSpPr/>
          <p:nvPr/>
        </p:nvSpPr>
        <p:spPr>
          <a:xfrm>
            <a:off x="5528345" y="2751589"/>
            <a:ext cx="276837" cy="117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10E1C118-DB7C-4334-9DBB-F7F76A8DCE94}"/>
              </a:ext>
            </a:extLst>
          </p:cNvPr>
          <p:cNvSpPr/>
          <p:nvPr/>
        </p:nvSpPr>
        <p:spPr>
          <a:xfrm>
            <a:off x="5605244" y="4419839"/>
            <a:ext cx="276837" cy="117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21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ixaDeTexto 36">
            <a:extLst>
              <a:ext uri="{FF2B5EF4-FFF2-40B4-BE49-F238E27FC236}">
                <a16:creationId xmlns:a16="http://schemas.microsoft.com/office/drawing/2014/main" id="{A0B178D2-372B-47E6-BBFF-F90E864850C5}"/>
              </a:ext>
            </a:extLst>
          </p:cNvPr>
          <p:cNvSpPr txBox="1"/>
          <p:nvPr/>
        </p:nvSpPr>
        <p:spPr>
          <a:xfrm>
            <a:off x="4006001" y="728409"/>
            <a:ext cx="99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 /t/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3A20DA3-583B-4DAA-814F-D36333EB7381}"/>
              </a:ext>
            </a:extLst>
          </p:cNvPr>
          <p:cNvSpPr txBox="1"/>
          <p:nvPr/>
        </p:nvSpPr>
        <p:spPr>
          <a:xfrm>
            <a:off x="1215042" y="3106391"/>
            <a:ext cx="99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 /k/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47E18E8-B714-47B7-A6BA-BCA06181BBF9}"/>
              </a:ext>
            </a:extLst>
          </p:cNvPr>
          <p:cNvSpPr txBox="1"/>
          <p:nvPr/>
        </p:nvSpPr>
        <p:spPr>
          <a:xfrm>
            <a:off x="7153921" y="2826455"/>
            <a:ext cx="127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 /c/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486A799E-678D-4CCA-8BC6-65865383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30201" r="20965" b="41526"/>
          <a:stretch/>
        </p:blipFill>
        <p:spPr>
          <a:xfrm>
            <a:off x="-20112" y="0"/>
            <a:ext cx="1961002" cy="1938969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3EFF9B2D-8BFA-4929-A507-8754B7776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52691" r="24678" b="21445"/>
          <a:stretch/>
        </p:blipFill>
        <p:spPr>
          <a:xfrm>
            <a:off x="2107397" y="-2342"/>
            <a:ext cx="1531344" cy="1941311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0FCC32EA-196E-4796-AA45-D9135620C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31600" r="20680" b="44257"/>
          <a:stretch/>
        </p:blipFill>
        <p:spPr>
          <a:xfrm>
            <a:off x="2222494" y="2142415"/>
            <a:ext cx="1731771" cy="192795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97CBD556-445F-4F09-88AB-D87FA62B0A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3" t="60562" r="24677" b="11325"/>
          <a:stretch/>
        </p:blipFill>
        <p:spPr>
          <a:xfrm>
            <a:off x="4132506" y="2142414"/>
            <a:ext cx="1299990" cy="1927953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9C6B6BB6-89A5-4329-80D5-DB3B31F820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9076" r="16110" b="42972"/>
          <a:stretch/>
        </p:blipFill>
        <p:spPr>
          <a:xfrm>
            <a:off x="5949445" y="3238332"/>
            <a:ext cx="1729649" cy="1916935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1A86C088-1A82-45C0-BE14-C289256795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64257" r="26963" b="10201"/>
          <a:stretch/>
        </p:blipFill>
        <p:spPr>
          <a:xfrm>
            <a:off x="7928525" y="3226565"/>
            <a:ext cx="1222873" cy="19062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9B3A994E-455A-48E8-A679-F4F1EC7A3246}"/>
              </a:ext>
            </a:extLst>
          </p:cNvPr>
          <p:cNvSpPr txBox="1"/>
          <p:nvPr/>
        </p:nvSpPr>
        <p:spPr>
          <a:xfrm>
            <a:off x="5176314" y="881686"/>
            <a:ext cx="109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S /s/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70F7184-3E52-4C32-9C59-CC5B013BD10E}"/>
              </a:ext>
            </a:extLst>
          </p:cNvPr>
          <p:cNvSpPr txBox="1"/>
          <p:nvPr/>
        </p:nvSpPr>
        <p:spPr>
          <a:xfrm>
            <a:off x="3076451" y="4019405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CH X /</a:t>
            </a:r>
            <a:r>
              <a:rPr lang="pt-B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ʃ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4DC0CB4-7E2E-4D4E-9D05-BE352955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50000" r="22108" b="23052"/>
          <a:stretch/>
        </p:blipFill>
        <p:spPr>
          <a:xfrm>
            <a:off x="0" y="0"/>
            <a:ext cx="2689670" cy="256359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EE8872F-1857-47EC-9610-EF1FF2A95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0" t="56546" r="22108" b="20482"/>
          <a:stretch/>
        </p:blipFill>
        <p:spPr>
          <a:xfrm>
            <a:off x="2907775" y="0"/>
            <a:ext cx="2170073" cy="254361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C060E70-CC25-4BF3-B484-FE1A6E001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29398" r="21537" b="39598"/>
          <a:stretch/>
        </p:blipFill>
        <p:spPr>
          <a:xfrm>
            <a:off x="4572000" y="2543835"/>
            <a:ext cx="2307980" cy="256000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B52F62D-8707-4209-AEC5-4B752EE9DE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8956" r="28105" b="16901"/>
          <a:stretch/>
        </p:blipFill>
        <p:spPr>
          <a:xfrm>
            <a:off x="7042055" y="2588179"/>
            <a:ext cx="1989638" cy="24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0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>
            <a:extLst>
              <a:ext uri="{FF2B5EF4-FFF2-40B4-BE49-F238E27FC236}">
                <a16:creationId xmlns:a16="http://schemas.microsoft.com/office/drawing/2014/main" id="{98B87BE5-FF88-45D2-86CB-4CA6B8622601}"/>
              </a:ext>
            </a:extLst>
          </p:cNvPr>
          <p:cNvSpPr txBox="1"/>
          <p:nvPr/>
        </p:nvSpPr>
        <p:spPr>
          <a:xfrm>
            <a:off x="1069805" y="1838178"/>
            <a:ext cx="109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 /n/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736E100-A51F-4B13-AD54-2068F7E40EC2}"/>
              </a:ext>
            </a:extLst>
          </p:cNvPr>
          <p:cNvSpPr txBox="1"/>
          <p:nvPr/>
        </p:nvSpPr>
        <p:spPr>
          <a:xfrm>
            <a:off x="7366939" y="1838178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NH /</a:t>
            </a:r>
            <a:r>
              <a:rPr lang="pt-B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ɲ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1FF8050-497F-404B-B8C3-D2E8CBEA2BA3}"/>
              </a:ext>
            </a:extLst>
          </p:cNvPr>
          <p:cNvSpPr txBox="1"/>
          <p:nvPr/>
        </p:nvSpPr>
        <p:spPr>
          <a:xfrm>
            <a:off x="4078991" y="1202870"/>
            <a:ext cx="127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LH /</a:t>
            </a:r>
            <a:r>
              <a:rPr lang="pt-BR" sz="20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ʎ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64EA3A42-007E-4EC3-86A8-6C437CE1BF9E}"/>
              </a:ext>
            </a:extLst>
          </p:cNvPr>
          <p:cNvSpPr txBox="1"/>
          <p:nvPr/>
        </p:nvSpPr>
        <p:spPr>
          <a:xfrm>
            <a:off x="1173883" y="2858244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 /l/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4C1D033-F897-405C-BE5F-DC037F88A149}"/>
              </a:ext>
            </a:extLst>
          </p:cNvPr>
          <p:cNvSpPr txBox="1"/>
          <p:nvPr/>
        </p:nvSpPr>
        <p:spPr>
          <a:xfrm>
            <a:off x="7071220" y="3038345"/>
            <a:ext cx="141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 /</a:t>
            </a:r>
            <a:r>
              <a:rPr lang="pt-BR" sz="20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ɾ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E1A198B-82FF-4DF0-8032-D524DABB6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40000" r="19538" b="33976"/>
          <a:stretch/>
        </p:blipFill>
        <p:spPr>
          <a:xfrm>
            <a:off x="0" y="9378"/>
            <a:ext cx="1619481" cy="178473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9251990-0E79-4DF0-9B5C-CF5541DE5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46747" r="27248" b="27831"/>
          <a:stretch/>
        </p:blipFill>
        <p:spPr>
          <a:xfrm>
            <a:off x="1730176" y="8512"/>
            <a:ext cx="1288974" cy="174342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1CE0DB7-28FB-4629-8B54-46C637095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62169" r="28390" b="12129"/>
          <a:stretch/>
        </p:blipFill>
        <p:spPr>
          <a:xfrm>
            <a:off x="7780713" y="-7146"/>
            <a:ext cx="1363287" cy="175907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DB39767-C455-4E80-9EE9-28F32C4DC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49237" r="23250" b="24659"/>
          <a:stretch/>
        </p:blipFill>
        <p:spPr>
          <a:xfrm>
            <a:off x="5927858" y="0"/>
            <a:ext cx="1740665" cy="179024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364151F-7125-46C7-8922-FB9044D2D1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6" t="31808" r="10970" b="41526"/>
          <a:stretch/>
        </p:blipFill>
        <p:spPr>
          <a:xfrm>
            <a:off x="-14515" y="3258354"/>
            <a:ext cx="1762699" cy="18288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3856F3C-9940-465D-BC40-9F9C0C46E4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6" t="52048" r="24964" b="26265"/>
          <a:stretch/>
        </p:blipFill>
        <p:spPr>
          <a:xfrm>
            <a:off x="1800425" y="3266825"/>
            <a:ext cx="1288973" cy="18317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8404127-697D-4650-9DA0-D72CDF14A7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30497" r="19601" b="43018"/>
          <a:stretch/>
        </p:blipFill>
        <p:spPr>
          <a:xfrm>
            <a:off x="3086514" y="1612115"/>
            <a:ext cx="1685581" cy="187919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565EC5E-B692-4B0F-A0DB-A60755D50D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3976" r="31818" b="23052"/>
          <a:stretch/>
        </p:blipFill>
        <p:spPr>
          <a:xfrm>
            <a:off x="4779298" y="1612115"/>
            <a:ext cx="1414510" cy="187291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45E962D-3CC8-4EA8-AD8F-1B7184017F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0" t="33896" r="9828" b="37671"/>
          <a:stretch/>
        </p:blipFill>
        <p:spPr>
          <a:xfrm>
            <a:off x="5859846" y="3486392"/>
            <a:ext cx="1606718" cy="163442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73D959C-156D-4A30-9F9F-F6BC75CB38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t="57991" r="29247" b="23695"/>
          <a:stretch/>
        </p:blipFill>
        <p:spPr>
          <a:xfrm>
            <a:off x="7502042" y="3486392"/>
            <a:ext cx="1641957" cy="167127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511895C-D0B7-411A-BFAC-D6277499D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40000" r="19538" b="33976"/>
          <a:stretch/>
        </p:blipFill>
        <p:spPr>
          <a:xfrm>
            <a:off x="14515" y="907"/>
            <a:ext cx="1619481" cy="178473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AE3F83B-0696-4CBD-BE37-AFE14A9BF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46747" r="27248" b="27831"/>
          <a:stretch/>
        </p:blipFill>
        <p:spPr>
          <a:xfrm>
            <a:off x="1744691" y="41"/>
            <a:ext cx="1288974" cy="174342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27A52FF-89C6-44E8-9E03-7D11712B34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6" t="31808" r="10970" b="41526"/>
          <a:stretch/>
        </p:blipFill>
        <p:spPr>
          <a:xfrm>
            <a:off x="0" y="3249883"/>
            <a:ext cx="1762699" cy="18288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972C8FE-0070-4F1E-BCAC-DB3BAFEDD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6" t="52048" r="24964" b="26265"/>
          <a:stretch/>
        </p:blipFill>
        <p:spPr>
          <a:xfrm>
            <a:off x="1814940" y="3258354"/>
            <a:ext cx="1288973" cy="183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8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63101749-D529-4D95-B561-192DBD69C579}"/>
              </a:ext>
            </a:extLst>
          </p:cNvPr>
          <p:cNvSpPr txBox="1"/>
          <p:nvPr/>
        </p:nvSpPr>
        <p:spPr>
          <a:xfrm>
            <a:off x="1997476" y="-1"/>
            <a:ext cx="513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Diferença </a:t>
            </a:r>
            <a:r>
              <a:rPr lang="pt-BR" sz="2800" b="1" dirty="0" err="1"/>
              <a:t>interfalantes</a:t>
            </a:r>
            <a:endParaRPr lang="pt-BR" sz="28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E9E23D-D988-451C-888C-07F27DB9F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23519" r="32766" b="11456"/>
          <a:stretch/>
        </p:blipFill>
        <p:spPr bwMode="auto">
          <a:xfrm>
            <a:off x="1997476" y="630449"/>
            <a:ext cx="5138737" cy="4472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856C7D-4A32-44D0-9C4D-B065C9A0FF9F}"/>
              </a:ext>
            </a:extLst>
          </p:cNvPr>
          <p:cNvSpPr txBox="1"/>
          <p:nvPr/>
        </p:nvSpPr>
        <p:spPr>
          <a:xfrm>
            <a:off x="390617" y="2128203"/>
            <a:ext cx="137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Ponto de contato até os dentes caninos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0DBF9B3-50BE-4D5C-912E-CCFF48B95F50}"/>
              </a:ext>
            </a:extLst>
          </p:cNvPr>
          <p:cNvCxnSpPr/>
          <p:nvPr/>
        </p:nvCxnSpPr>
        <p:spPr>
          <a:xfrm flipV="1">
            <a:off x="1766656" y="2503503"/>
            <a:ext cx="1695635" cy="19530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FA9D1C1-56BA-461B-AD61-C22C13D3F1EC}"/>
              </a:ext>
            </a:extLst>
          </p:cNvPr>
          <p:cNvSpPr txBox="1"/>
          <p:nvPr/>
        </p:nvSpPr>
        <p:spPr>
          <a:xfrm>
            <a:off x="239697" y="3927326"/>
            <a:ext cx="1526959" cy="1077218"/>
          </a:xfrm>
          <a:prstGeom prst="rect">
            <a:avLst/>
          </a:prstGeom>
          <a:solidFill>
            <a:srgbClr val="E7FFEF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Ponto de contato até os segundos pré-molares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AEB671F6-704C-4A99-9993-0D7955BA0E30}"/>
              </a:ext>
            </a:extLst>
          </p:cNvPr>
          <p:cNvCxnSpPr/>
          <p:nvPr/>
        </p:nvCxnSpPr>
        <p:spPr>
          <a:xfrm flipV="1">
            <a:off x="1766656" y="4531519"/>
            <a:ext cx="1695635" cy="19530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9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3BB541E-87D8-4131-936F-00B6BBAA38DB}"/>
              </a:ext>
            </a:extLst>
          </p:cNvPr>
          <p:cNvCxnSpPr/>
          <p:nvPr/>
        </p:nvCxnSpPr>
        <p:spPr>
          <a:xfrm flipV="1">
            <a:off x="7306322" y="836114"/>
            <a:ext cx="0" cy="35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7">
            <a:extLst>
              <a:ext uri="{FF2B5EF4-FFF2-40B4-BE49-F238E27FC236}">
                <a16:creationId xmlns:a16="http://schemas.microsoft.com/office/drawing/2014/main" id="{4D89485E-F8B4-4C6F-A9A7-0ED0F6E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2" y="292814"/>
            <a:ext cx="7791447" cy="543300"/>
          </a:xfrm>
          <a:solidFill>
            <a:srgbClr val="CBF1D9"/>
          </a:solidFill>
        </p:spPr>
        <p:txBody>
          <a:bodyPr/>
          <a:lstStyle/>
          <a:p>
            <a:r>
              <a:rPr lang="pt-BR" b="1" dirty="0"/>
              <a:t>Origem da </a:t>
            </a:r>
            <a:r>
              <a:rPr lang="pt-BR" b="1" dirty="0" err="1"/>
              <a:t>palatografia</a:t>
            </a:r>
            <a:r>
              <a:rPr lang="pt-BR" b="1" dirty="0"/>
              <a:t>/</a:t>
            </a:r>
            <a:r>
              <a:rPr lang="pt-BR" b="1" dirty="0" err="1"/>
              <a:t>linguografia</a:t>
            </a:r>
            <a:endParaRPr lang="pt-BR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CE5A2F-01EC-467B-A077-813FF0F92BC4}"/>
              </a:ext>
            </a:extLst>
          </p:cNvPr>
          <p:cNvSpPr txBox="1"/>
          <p:nvPr/>
        </p:nvSpPr>
        <p:spPr>
          <a:xfrm>
            <a:off x="780758" y="1731747"/>
            <a:ext cx="7582483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6666"/>
                </a:solidFill>
              </a:rPr>
              <a:t>Linguística de campo </a:t>
            </a:r>
            <a:r>
              <a:rPr lang="pt-BR" sz="2400" b="1" dirty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↔</a:t>
            </a:r>
            <a:r>
              <a:rPr lang="pt-BR" sz="2400" b="1" dirty="0">
                <a:solidFill>
                  <a:srgbClr val="006666"/>
                </a:solidFill>
              </a:rPr>
              <a:t> Educação: </a:t>
            </a:r>
          </a:p>
          <a:p>
            <a:pPr algn="ctr"/>
            <a:endParaRPr lang="pt-BR" sz="2000" b="1" dirty="0">
              <a:solidFill>
                <a:srgbClr val="006666"/>
              </a:solidFill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6666"/>
                </a:solidFill>
              </a:rPr>
              <a:t>Recursos limitados (material, local, eletricidade)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6666"/>
                </a:solidFill>
              </a:rPr>
              <a:t>Facilidade de aplicação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6666"/>
                </a:solidFill>
              </a:rPr>
              <a:t>Baixo custo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6666"/>
                </a:solidFill>
              </a:rPr>
              <a:t>Portabilidade</a:t>
            </a:r>
          </a:p>
        </p:txBody>
      </p:sp>
    </p:spTree>
    <p:extLst>
      <p:ext uri="{BB962C8B-B14F-4D97-AF65-F5344CB8AC3E}">
        <p14:creationId xmlns:p14="http://schemas.microsoft.com/office/powerpoint/2010/main" val="157059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3BB541E-87D8-4131-936F-00B6BBAA38DB}"/>
              </a:ext>
            </a:extLst>
          </p:cNvPr>
          <p:cNvCxnSpPr/>
          <p:nvPr/>
        </p:nvCxnSpPr>
        <p:spPr>
          <a:xfrm flipV="1">
            <a:off x="7306322" y="836114"/>
            <a:ext cx="0" cy="35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7">
            <a:extLst>
              <a:ext uri="{FF2B5EF4-FFF2-40B4-BE49-F238E27FC236}">
                <a16:creationId xmlns:a16="http://schemas.microsoft.com/office/drawing/2014/main" id="{4D89485E-F8B4-4C6F-A9A7-0ED0F6E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2" y="292814"/>
            <a:ext cx="7791447" cy="543300"/>
          </a:xfrm>
          <a:solidFill>
            <a:srgbClr val="CBF1D9"/>
          </a:solidFill>
        </p:spPr>
        <p:txBody>
          <a:bodyPr/>
          <a:lstStyle/>
          <a:p>
            <a:r>
              <a:rPr lang="pt-BR" b="1" dirty="0"/>
              <a:t>Origem da </a:t>
            </a:r>
            <a:r>
              <a:rPr lang="pt-BR" b="1" dirty="0" err="1"/>
              <a:t>palatografia</a:t>
            </a:r>
            <a:r>
              <a:rPr lang="pt-BR" b="1" dirty="0"/>
              <a:t>/</a:t>
            </a:r>
            <a:r>
              <a:rPr lang="pt-BR" b="1" dirty="0" err="1"/>
              <a:t>linguografia</a:t>
            </a:r>
            <a:endParaRPr lang="pt-BR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E19B67-821B-4BF1-AEB0-DA60DD16D92F}"/>
              </a:ext>
            </a:extLst>
          </p:cNvPr>
          <p:cNvSpPr txBox="1"/>
          <p:nvPr/>
        </p:nvSpPr>
        <p:spPr>
          <a:xfrm>
            <a:off x="838200" y="1140965"/>
            <a:ext cx="7648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Criada por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Ladefoged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 (1996, 1997);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No Brasil, foi aplicada por foneticistas como César Reis, Leandra Antunes e Luiz Cagliari, por fonoaudiólogos (WERTZNER; AMARO) e dentistas (FRAGOSO, reabilitação para uso de prótese dentária);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Muito utilizada nos estudos fonéticos sobre línguas ameaçadas de extinção;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B16B0E1-DC38-4A39-9D25-77345D364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69" t="18682" r="24062" b="64444"/>
          <a:stretch/>
        </p:blipFill>
        <p:spPr>
          <a:xfrm>
            <a:off x="0" y="4054581"/>
            <a:ext cx="2786061" cy="86790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16BA407-6D80-4ACC-A09C-D8A301B45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37" t="25508" r="18126" b="64444"/>
          <a:stretch/>
        </p:blipFill>
        <p:spPr>
          <a:xfrm>
            <a:off x="4943475" y="4626689"/>
            <a:ext cx="4200526" cy="51681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53504D5-4932-4383-A4E5-A9B7741F0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17" t="37592" r="24479" b="50000"/>
          <a:stretch/>
        </p:blipFill>
        <p:spPr>
          <a:xfrm>
            <a:off x="2874837" y="4054581"/>
            <a:ext cx="3209925" cy="6381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334A87-7E9B-4E2B-A3DE-2D9E4DA05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23" t="29033" r="21747" b="56332"/>
          <a:stretch/>
        </p:blipFill>
        <p:spPr>
          <a:xfrm>
            <a:off x="6131810" y="3908787"/>
            <a:ext cx="2965142" cy="6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sp>
        <p:nvSpPr>
          <p:cNvPr id="9" name="Google Shape;1025;p36">
            <a:extLst>
              <a:ext uri="{FF2B5EF4-FFF2-40B4-BE49-F238E27FC236}">
                <a16:creationId xmlns:a16="http://schemas.microsoft.com/office/drawing/2014/main" id="{1E94C31B-83EA-4143-ADAC-7203629A2CF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0988" y="1328969"/>
            <a:ext cx="8720138" cy="3814531"/>
          </a:xfrm>
          <a:prstGeom prst="rect">
            <a:avLst/>
          </a:prstGeom>
          <a:solidFill>
            <a:srgbClr val="E7F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/>
              <a:t>Materialização visual de um ensino majoritariamente teórico, que atualmente é baseado na </a:t>
            </a:r>
            <a:r>
              <a:rPr lang="en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propriocepção,</a:t>
            </a:r>
            <a:r>
              <a:rPr lang="en" sz="2000" dirty="0"/>
              <a:t> e na Tabela Fonética Internacional e em recursos visuais como os do fonologia.org;</a:t>
            </a:r>
          </a:p>
          <a:p>
            <a:pPr marL="228600" indent="0" algn="just">
              <a:spcAft>
                <a:spcPts val="600"/>
              </a:spcAft>
            </a:pPr>
            <a:r>
              <a:rPr lang="en" sz="1200" dirty="0"/>
              <a:t>	</a:t>
            </a:r>
            <a:r>
              <a:rPr lang="en" sz="1200" dirty="0">
                <a:sym typeface="Wingdings" panose="05000000000000000000" pitchFamily="2" charset="2"/>
              </a:rPr>
              <a:t> Luana Machado (TCC): </a:t>
            </a:r>
            <a:r>
              <a:rPr lang="pt-BR" sz="1200" dirty="0">
                <a:sym typeface="Wingdings" panose="05000000000000000000" pitchFamily="2" charset="2"/>
              </a:rPr>
              <a:t>O ENSINO DA FONÉTICA DO PORTUGUÊS BRASILEIRO COMO SEGUNDA LÍNGUA PARA ALUNOS SURDOS NO CURSO DE LETRAS </a:t>
            </a:r>
          </a:p>
          <a:p>
            <a:pPr marL="228600" indent="0" algn="just">
              <a:spcAft>
                <a:spcPts val="600"/>
              </a:spcAft>
            </a:pPr>
            <a:r>
              <a:rPr lang="pt-BR" sz="1200" dirty="0">
                <a:sym typeface="Wingdings" panose="05000000000000000000" pitchFamily="2" charset="2"/>
              </a:rPr>
              <a:t>	 Português Língua Estrangeira</a:t>
            </a:r>
            <a:endParaRPr lang="en" sz="1200" dirty="0"/>
          </a:p>
          <a:p>
            <a:pPr marL="5715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" sz="1100" dirty="0"/>
          </a:p>
          <a:p>
            <a:pPr marL="571500"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/>
              <a:t>Forma de visualizar os articuladores ativos e passivos em ação durante a articulação;</a:t>
            </a:r>
          </a:p>
          <a:p>
            <a:pPr marL="571500"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/>
              <a:t>Forma de visualizar a variação inter e intraflantes, micro e macro;</a:t>
            </a:r>
          </a:p>
        </p:txBody>
      </p:sp>
    </p:spTree>
    <p:extLst>
      <p:ext uri="{BB962C8B-B14F-4D97-AF65-F5344CB8AC3E}">
        <p14:creationId xmlns:p14="http://schemas.microsoft.com/office/powerpoint/2010/main" val="250607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sp>
        <p:nvSpPr>
          <p:cNvPr id="9" name="Google Shape;1025;p36">
            <a:extLst>
              <a:ext uri="{FF2B5EF4-FFF2-40B4-BE49-F238E27FC236}">
                <a16:creationId xmlns:a16="http://schemas.microsoft.com/office/drawing/2014/main" id="{1E94C31B-83EA-4143-ADAC-7203629A2CF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0987" y="1328969"/>
            <a:ext cx="8582025" cy="3814531"/>
          </a:xfrm>
          <a:prstGeom prst="rect">
            <a:avLst/>
          </a:prstGeom>
          <a:solidFill>
            <a:srgbClr val="E7F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200" dirty="0"/>
              <a:t>Forma de visualizar que letra não é som ([t, t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ʃ] &lt;T&gt;, [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ʎ, </a:t>
            </a:r>
            <a:r>
              <a:rPr lang="pt-B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ʲ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] &lt;LH&gt;</a:t>
            </a:r>
            <a:r>
              <a:rPr lang="en" sz="2200" dirty="0"/>
              <a:t>) mas alguns grafemas diferentes são também articulados de forma diferente ([k, c] &lt;C, QU&gt;); </a:t>
            </a:r>
          </a:p>
          <a:p>
            <a:pPr marL="5715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200" dirty="0"/>
              <a:t>Forma de visualizar a diferença entre sons comumente trocados na escrita; </a:t>
            </a:r>
          </a:p>
          <a:p>
            <a:pPr marL="5715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200" dirty="0"/>
              <a:t>Forma de visualizar conceitos como alofone/fonema, ponto de articulação, modo de articulação; </a:t>
            </a:r>
          </a:p>
          <a:p>
            <a:pPr marL="571500" lvl="0" algn="just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200" dirty="0"/>
              <a:t>Escola </a:t>
            </a: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↔ </a:t>
            </a:r>
            <a:r>
              <a:rPr lang="en" sz="2200" dirty="0"/>
              <a:t>Universidade, ciências da linguagem;</a:t>
            </a:r>
          </a:p>
          <a:p>
            <a:pPr marL="571500" lvl="0" algn="just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200" dirty="0"/>
              <a:t>Diálogo com outras disciplinas (Metodologia de Pesquisa, Biologia).</a:t>
            </a:r>
          </a:p>
        </p:txBody>
      </p:sp>
    </p:spTree>
    <p:extLst>
      <p:ext uri="{BB962C8B-B14F-4D97-AF65-F5344CB8AC3E}">
        <p14:creationId xmlns:p14="http://schemas.microsoft.com/office/powerpoint/2010/main" val="308965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4;p36">
            <a:extLst>
              <a:ext uri="{FF2B5EF4-FFF2-40B4-BE49-F238E27FC236}">
                <a16:creationId xmlns:a16="http://schemas.microsoft.com/office/drawing/2014/main" id="{A03C2ED1-C830-415B-AEB3-535EDEC645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2400" y="84004"/>
            <a:ext cx="8391524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Por que usar palatografias e linguografias como recurso didático?</a:t>
            </a:r>
            <a:endParaRPr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D59FE1-5E27-40E1-B578-119F44892768}"/>
              </a:ext>
            </a:extLst>
          </p:cNvPr>
          <p:cNvSpPr txBox="1"/>
          <p:nvPr/>
        </p:nvSpPr>
        <p:spPr>
          <a:xfrm>
            <a:off x="1222007" y="3822772"/>
            <a:ext cx="196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 /k/: culpa</a:t>
            </a:r>
          </a:p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velar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F53796-C2CC-4385-BB63-61E54161CCCC}"/>
              </a:ext>
            </a:extLst>
          </p:cNvPr>
          <p:cNvSpPr txBox="1"/>
          <p:nvPr/>
        </p:nvSpPr>
        <p:spPr>
          <a:xfrm>
            <a:off x="5733442" y="3854005"/>
            <a:ext cx="2505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 [c]: queijo</a:t>
            </a:r>
          </a:p>
          <a:p>
            <a:pPr algn="ctr"/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palatal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6F9FFD0-3C6A-46B1-A285-AABD755E8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31600" r="20680" b="44257"/>
          <a:stretch/>
        </p:blipFill>
        <p:spPr>
          <a:xfrm>
            <a:off x="206643" y="1441361"/>
            <a:ext cx="2030729" cy="226077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76D6D9-8A44-482B-8564-B0EEA0366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3" t="60562" r="24677" b="11325"/>
          <a:stretch/>
        </p:blipFill>
        <p:spPr>
          <a:xfrm>
            <a:off x="2355099" y="1455824"/>
            <a:ext cx="1522569" cy="225804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76CAEC1-6671-4E93-A5D6-5BEE79BA9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29076" r="16110" b="42972"/>
          <a:stretch/>
        </p:blipFill>
        <p:spPr>
          <a:xfrm>
            <a:off x="5053161" y="1467559"/>
            <a:ext cx="2039898" cy="226077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FEBFDB4-F39D-4E30-B6E0-5C1E7C5E00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64257" r="26963" b="10201"/>
          <a:stretch/>
        </p:blipFill>
        <p:spPr>
          <a:xfrm>
            <a:off x="7250899" y="1482023"/>
            <a:ext cx="1431754" cy="2231850"/>
          </a:xfrm>
          <a:prstGeom prst="rect">
            <a:avLst/>
          </a:prstGeom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D21D7851-753F-46D1-90A6-7E85A4F3E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679" y="252910"/>
            <a:ext cx="9144000" cy="1655762"/>
          </a:xfrm>
        </p:spPr>
        <p:txBody>
          <a:bodyPr/>
          <a:lstStyle/>
          <a:p>
            <a:r>
              <a:rPr lang="pt-BR" dirty="0"/>
              <a:t>[ </a:t>
            </a:r>
            <a:r>
              <a:rPr lang="pt-BR" b="0" i="0" dirty="0">
                <a:solidFill>
                  <a:srgbClr val="000000"/>
                </a:solidFill>
                <a:effectLst/>
                <a:latin typeface="Charis SIL"/>
              </a:rPr>
              <a:t>t̪ </a:t>
            </a:r>
            <a:r>
              <a:rPr lang="pt-BR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20824616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Thesis Defense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CBF1D9"/>
      </a:accent1>
      <a:accent2>
        <a:srgbClr val="214958"/>
      </a:accent2>
      <a:accent3>
        <a:srgbClr val="E7FFEF"/>
      </a:accent3>
      <a:accent4>
        <a:srgbClr val="FFFFFF"/>
      </a:accent4>
      <a:accent5>
        <a:srgbClr val="CBF1D9"/>
      </a:accent5>
      <a:accent6>
        <a:srgbClr val="214958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5159</TotalTime>
  <Words>1944</Words>
  <Application>Microsoft Office PowerPoint</Application>
  <PresentationFormat>Apresentação na tela (16:9)</PresentationFormat>
  <Paragraphs>220</Paragraphs>
  <Slides>32</Slides>
  <Notes>25</Notes>
  <HiddenSlides>0</HiddenSlides>
  <MMClips>6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Charis SIL</vt:lpstr>
      <vt:lpstr>Arial</vt:lpstr>
      <vt:lpstr>Quattrocento Sans</vt:lpstr>
      <vt:lpstr>Paytone One</vt:lpstr>
      <vt:lpstr>Tahoma</vt:lpstr>
      <vt:lpstr>Verdana</vt:lpstr>
      <vt:lpstr>Times New Roman</vt:lpstr>
      <vt:lpstr>Questrial</vt:lpstr>
      <vt:lpstr>Calibri</vt:lpstr>
      <vt:lpstr>Minimalist Thesis Defense by Slidesgo</vt:lpstr>
      <vt:lpstr>Visualizando a fala: Palatografia e linguografia como recursos didáticos ao ensino de LP</vt:lpstr>
      <vt:lpstr>Mapa da apresentação</vt:lpstr>
      <vt:lpstr>O que é a palatografia e a linguografia?</vt:lpstr>
      <vt:lpstr>Apresentação do PowerPoint</vt:lpstr>
      <vt:lpstr>Origem da palatografia/linguografia</vt:lpstr>
      <vt:lpstr>Origem da palatografia/linguografia</vt:lpstr>
      <vt:lpstr>Por que usar palatografias e linguografias como recurso didático?</vt:lpstr>
      <vt:lpstr>Por que usar palatografias e linguografias como recurso didático?</vt:lpstr>
      <vt:lpstr>Por que usar palatografias e linguografias como recurso didático?</vt:lpstr>
      <vt:lpstr>Por que usar palatografias e linguografias como recurso didático?</vt:lpstr>
      <vt:lpstr>Por que usar palatografias e linguografias como recurso didático?</vt:lpstr>
      <vt:lpstr>Por que usar palatografias e linguografias como recurso didático?</vt:lpstr>
      <vt:lpstr>Como aplicar?</vt:lpstr>
      <vt:lpstr>Apresentação do PowerPoint</vt:lpstr>
      <vt:lpstr>Mão na massa!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Aplicação de linguografia no 7º ano</vt:lpstr>
      <vt:lpstr>Apresentação do PowerPoint</vt:lpstr>
      <vt:lpstr>Sequência didática</vt:lpstr>
      <vt:lpstr>Resultados</vt:lpstr>
      <vt:lpstr>Apresentação do PowerPoint</vt:lpstr>
      <vt:lpstr>Apresentação do PowerPoint</vt:lpstr>
      <vt:lpstr>Considerações finais</vt:lpstr>
      <vt:lpstr>Referências</vt:lpstr>
      <vt:lpstr>Obrigada!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Visualizando a fala: Palatografia e linguografia como recursos didáticos ao ensino de LP</dc:title>
  <dc:creator>Andressa</dc:creator>
  <cp:lastModifiedBy>Revisor</cp:lastModifiedBy>
  <cp:revision>15</cp:revision>
  <dcterms:modified xsi:type="dcterms:W3CDTF">2025-03-17T13:59:20Z</dcterms:modified>
</cp:coreProperties>
</file>